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sldIdLst>
    <p:sldId id="331" r:id="rId2"/>
    <p:sldId id="466" r:id="rId3"/>
    <p:sldId id="467" r:id="rId4"/>
    <p:sldId id="333" r:id="rId5"/>
    <p:sldId id="417" r:id="rId6"/>
    <p:sldId id="443" r:id="rId7"/>
    <p:sldId id="442" r:id="rId8"/>
    <p:sldId id="468" r:id="rId9"/>
    <p:sldId id="473" r:id="rId10"/>
    <p:sldId id="469" r:id="rId11"/>
    <p:sldId id="471" r:id="rId12"/>
    <p:sldId id="479" r:id="rId13"/>
    <p:sldId id="422" r:id="rId14"/>
    <p:sldId id="450" r:id="rId15"/>
    <p:sldId id="477" r:id="rId16"/>
    <p:sldId id="480" r:id="rId17"/>
    <p:sldId id="460" r:id="rId18"/>
    <p:sldId id="481" r:id="rId19"/>
    <p:sldId id="441" r:id="rId20"/>
    <p:sldId id="478" r:id="rId21"/>
    <p:sldId id="425" r:id="rId22"/>
    <p:sldId id="426" r:id="rId23"/>
    <p:sldId id="482" r:id="rId24"/>
    <p:sldId id="435" r:id="rId25"/>
    <p:sldId id="362"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1" initials="1" lastIdx="12" clrIdx="0">
    <p:extLst>
      <p:ext uri="{19B8F6BF-5375-455C-9EA6-DF929625EA0E}">
        <p15:presenceInfo xmlns:p15="http://schemas.microsoft.com/office/powerpoint/2012/main" userId="e62d5996d85c2864" providerId="Windows Live"/>
      </p:ext>
    </p:extLst>
  </p:cmAuthor>
  <p:cmAuthor id="2" name="admin" initials="a" lastIdx="1" clrIdx="1">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166"/>
    <a:srgbClr val="1467A0"/>
    <a:srgbClr val="1F4E79"/>
    <a:srgbClr val="445469"/>
    <a:srgbClr val="ABB1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78876" autoAdjust="0"/>
  </p:normalViewPr>
  <p:slideViewPr>
    <p:cSldViewPr snapToGrid="0">
      <p:cViewPr varScale="1">
        <p:scale>
          <a:sx n="94" d="100"/>
          <a:sy n="94" d="100"/>
        </p:scale>
        <p:origin x="119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A30CD-D32E-491D-B695-1C0F4D9E4433}" type="doc">
      <dgm:prSet loTypeId="urn:microsoft.com/office/officeart/2005/8/layout/gear1" loCatId="process" qsTypeId="urn:microsoft.com/office/officeart/2005/8/quickstyle/3d5" qsCatId="3D" csTypeId="urn:microsoft.com/office/officeart/2005/8/colors/accent1_2" csCatId="accent1" phldr="1"/>
      <dgm:spPr/>
    </dgm:pt>
    <dgm:pt modelId="{B7E6685B-17AB-4581-AF0E-FA292F35842D}">
      <dgm:prSet phldrT="[文本]" custT="1"/>
      <dgm:spPr/>
      <dgm:t>
        <a:bodyPr/>
        <a:lstStyle/>
        <a:p>
          <a:r>
            <a:rPr lang="zh-CN" altLang="en-US" sz="3600" dirty="0">
              <a:latin typeface="+mj-ea"/>
              <a:ea typeface="+mj-ea"/>
            </a:rPr>
            <a:t>选址</a:t>
          </a:r>
        </a:p>
      </dgm:t>
    </dgm:pt>
    <dgm:pt modelId="{2A31EBA8-11EE-46BE-A79D-E39639E851BF}" type="parTrans" cxnId="{2BB5F984-9271-4154-9314-A161333AB593}">
      <dgm:prSet/>
      <dgm:spPr/>
      <dgm:t>
        <a:bodyPr/>
        <a:lstStyle/>
        <a:p>
          <a:endParaRPr lang="zh-CN" altLang="en-US"/>
        </a:p>
      </dgm:t>
    </dgm:pt>
    <dgm:pt modelId="{766C5987-E208-43B6-A8D2-36160C89A23E}" type="sibTrans" cxnId="{2BB5F984-9271-4154-9314-A161333AB593}">
      <dgm:prSet/>
      <dgm:spPr/>
      <dgm:t>
        <a:bodyPr/>
        <a:lstStyle/>
        <a:p>
          <a:endParaRPr lang="zh-CN" altLang="en-US"/>
        </a:p>
      </dgm:t>
    </dgm:pt>
    <dgm:pt modelId="{61A36B1C-C948-4725-8516-52E7930D9894}">
      <dgm:prSet phldrT="[文本]" custT="1"/>
      <dgm:spPr/>
      <dgm:t>
        <a:bodyPr/>
        <a:lstStyle/>
        <a:p>
          <a:r>
            <a:rPr lang="zh-CN" altLang="en-US" sz="2400" dirty="0">
              <a:latin typeface="+mj-ea"/>
              <a:ea typeface="+mj-ea"/>
            </a:rPr>
            <a:t>建模</a:t>
          </a:r>
        </a:p>
      </dgm:t>
    </dgm:pt>
    <dgm:pt modelId="{E7EB74C8-8556-4AA4-B176-56814489ACD4}" type="parTrans" cxnId="{2975D295-BB0F-441F-95BA-0BD068ED79E3}">
      <dgm:prSet/>
      <dgm:spPr/>
      <dgm:t>
        <a:bodyPr/>
        <a:lstStyle/>
        <a:p>
          <a:endParaRPr lang="zh-CN" altLang="en-US"/>
        </a:p>
      </dgm:t>
    </dgm:pt>
    <dgm:pt modelId="{96BA47C1-F242-4AE8-B495-5C7D55E33D4D}" type="sibTrans" cxnId="{2975D295-BB0F-441F-95BA-0BD068ED79E3}">
      <dgm:prSet/>
      <dgm:spPr/>
      <dgm:t>
        <a:bodyPr/>
        <a:lstStyle/>
        <a:p>
          <a:endParaRPr lang="zh-CN" altLang="en-US"/>
        </a:p>
      </dgm:t>
    </dgm:pt>
    <dgm:pt modelId="{97C122D3-81DC-4B3D-837A-E0F23F306BAF}">
      <dgm:prSet phldrT="[文本]" custT="1"/>
      <dgm:spPr/>
      <dgm:t>
        <a:bodyPr/>
        <a:lstStyle/>
        <a:p>
          <a:r>
            <a:rPr lang="zh-CN" altLang="en-US" sz="2400" dirty="0">
              <a:latin typeface="+mj-ea"/>
              <a:ea typeface="+mj-ea"/>
            </a:rPr>
            <a:t>数据</a:t>
          </a:r>
        </a:p>
      </dgm:t>
    </dgm:pt>
    <dgm:pt modelId="{9DE50388-F208-4647-8E59-ECCF21E0239E}" type="parTrans" cxnId="{E77B6AE3-47DA-431B-AD09-BA6BEBD58C47}">
      <dgm:prSet/>
      <dgm:spPr/>
      <dgm:t>
        <a:bodyPr/>
        <a:lstStyle/>
        <a:p>
          <a:endParaRPr lang="zh-CN" altLang="en-US"/>
        </a:p>
      </dgm:t>
    </dgm:pt>
    <dgm:pt modelId="{EBDB822D-BFB0-4B31-9397-31E2A747DFBF}" type="sibTrans" cxnId="{E77B6AE3-47DA-431B-AD09-BA6BEBD58C47}">
      <dgm:prSet/>
      <dgm:spPr/>
      <dgm:t>
        <a:bodyPr/>
        <a:lstStyle/>
        <a:p>
          <a:endParaRPr lang="zh-CN" altLang="en-US"/>
        </a:p>
      </dgm:t>
    </dgm:pt>
    <dgm:pt modelId="{F5FBEC75-2DDD-4743-8527-FF320C9DBB63}" type="pres">
      <dgm:prSet presAssocID="{BB0A30CD-D32E-491D-B695-1C0F4D9E4433}" presName="composite" presStyleCnt="0">
        <dgm:presLayoutVars>
          <dgm:chMax val="3"/>
          <dgm:animLvl val="lvl"/>
          <dgm:resizeHandles val="exact"/>
        </dgm:presLayoutVars>
      </dgm:prSet>
      <dgm:spPr/>
    </dgm:pt>
    <dgm:pt modelId="{F3BA4409-1A70-4343-8915-9FCA73E49322}" type="pres">
      <dgm:prSet presAssocID="{B7E6685B-17AB-4581-AF0E-FA292F35842D}" presName="gear1" presStyleLbl="node1" presStyleIdx="0" presStyleCnt="3">
        <dgm:presLayoutVars>
          <dgm:chMax val="1"/>
          <dgm:bulletEnabled val="1"/>
        </dgm:presLayoutVars>
      </dgm:prSet>
      <dgm:spPr/>
    </dgm:pt>
    <dgm:pt modelId="{C8933889-98D9-433E-88E2-D1B3A8F5EA8F}" type="pres">
      <dgm:prSet presAssocID="{B7E6685B-17AB-4581-AF0E-FA292F35842D}" presName="gear1srcNode" presStyleLbl="node1" presStyleIdx="0" presStyleCnt="3"/>
      <dgm:spPr/>
    </dgm:pt>
    <dgm:pt modelId="{8086766D-ABF3-4B03-A978-F6A8A284D510}" type="pres">
      <dgm:prSet presAssocID="{B7E6685B-17AB-4581-AF0E-FA292F35842D}" presName="gear1dstNode" presStyleLbl="node1" presStyleIdx="0" presStyleCnt="3"/>
      <dgm:spPr/>
    </dgm:pt>
    <dgm:pt modelId="{1B440C51-308F-4472-8FD5-27BF67CF27A3}" type="pres">
      <dgm:prSet presAssocID="{61A36B1C-C948-4725-8516-52E7930D9894}" presName="gear2" presStyleLbl="node1" presStyleIdx="1" presStyleCnt="3">
        <dgm:presLayoutVars>
          <dgm:chMax val="1"/>
          <dgm:bulletEnabled val="1"/>
        </dgm:presLayoutVars>
      </dgm:prSet>
      <dgm:spPr/>
    </dgm:pt>
    <dgm:pt modelId="{B5A55E87-51BE-486F-8841-93DD472759E3}" type="pres">
      <dgm:prSet presAssocID="{61A36B1C-C948-4725-8516-52E7930D9894}" presName="gear2srcNode" presStyleLbl="node1" presStyleIdx="1" presStyleCnt="3"/>
      <dgm:spPr/>
    </dgm:pt>
    <dgm:pt modelId="{25B38F90-DB90-48E2-94D3-A726900680BF}" type="pres">
      <dgm:prSet presAssocID="{61A36B1C-C948-4725-8516-52E7930D9894}" presName="gear2dstNode" presStyleLbl="node1" presStyleIdx="1" presStyleCnt="3"/>
      <dgm:spPr/>
    </dgm:pt>
    <dgm:pt modelId="{5AC7E844-8F06-45DC-9951-B4682506D736}" type="pres">
      <dgm:prSet presAssocID="{97C122D3-81DC-4B3D-837A-E0F23F306BAF}" presName="gear3" presStyleLbl="node1" presStyleIdx="2" presStyleCnt="3"/>
      <dgm:spPr/>
    </dgm:pt>
    <dgm:pt modelId="{61D871C8-9208-4E52-9B0C-6E551107BFCE}" type="pres">
      <dgm:prSet presAssocID="{97C122D3-81DC-4B3D-837A-E0F23F306BAF}" presName="gear3tx" presStyleLbl="node1" presStyleIdx="2" presStyleCnt="3">
        <dgm:presLayoutVars>
          <dgm:chMax val="1"/>
          <dgm:bulletEnabled val="1"/>
        </dgm:presLayoutVars>
      </dgm:prSet>
      <dgm:spPr/>
    </dgm:pt>
    <dgm:pt modelId="{208C321C-2EE6-4522-9FA7-60BB15B50F92}" type="pres">
      <dgm:prSet presAssocID="{97C122D3-81DC-4B3D-837A-E0F23F306BAF}" presName="gear3srcNode" presStyleLbl="node1" presStyleIdx="2" presStyleCnt="3"/>
      <dgm:spPr/>
    </dgm:pt>
    <dgm:pt modelId="{A5761F1D-4ED4-44AB-9AD7-87D11C084CEC}" type="pres">
      <dgm:prSet presAssocID="{97C122D3-81DC-4B3D-837A-E0F23F306BAF}" presName="gear3dstNode" presStyleLbl="node1" presStyleIdx="2" presStyleCnt="3"/>
      <dgm:spPr/>
    </dgm:pt>
    <dgm:pt modelId="{BF1CBFBF-8ED6-4885-9F96-2199DE4FC271}" type="pres">
      <dgm:prSet presAssocID="{766C5987-E208-43B6-A8D2-36160C89A23E}" presName="connector1" presStyleLbl="sibTrans2D1" presStyleIdx="0" presStyleCnt="3"/>
      <dgm:spPr/>
    </dgm:pt>
    <dgm:pt modelId="{B8E4C370-6CB2-4F0A-8ED5-D02F983487CA}" type="pres">
      <dgm:prSet presAssocID="{96BA47C1-F242-4AE8-B495-5C7D55E33D4D}" presName="connector2" presStyleLbl="sibTrans2D1" presStyleIdx="1" presStyleCnt="3"/>
      <dgm:spPr/>
    </dgm:pt>
    <dgm:pt modelId="{5813F9F2-0A25-4428-A4F9-029CB9341A4D}" type="pres">
      <dgm:prSet presAssocID="{EBDB822D-BFB0-4B31-9397-31E2A747DFBF}" presName="connector3" presStyleLbl="sibTrans2D1" presStyleIdx="2" presStyleCnt="3"/>
      <dgm:spPr/>
    </dgm:pt>
  </dgm:ptLst>
  <dgm:cxnLst>
    <dgm:cxn modelId="{653C4203-E38D-4D7F-8598-C4F8183E375B}" type="presOf" srcId="{B7E6685B-17AB-4581-AF0E-FA292F35842D}" destId="{8086766D-ABF3-4B03-A978-F6A8A284D510}" srcOrd="2" destOrd="0" presId="urn:microsoft.com/office/officeart/2005/8/layout/gear1"/>
    <dgm:cxn modelId="{457EEB03-3FD0-4EF7-803A-CD9FC624E4AF}" type="presOf" srcId="{61A36B1C-C948-4725-8516-52E7930D9894}" destId="{25B38F90-DB90-48E2-94D3-A726900680BF}" srcOrd="2" destOrd="0" presId="urn:microsoft.com/office/officeart/2005/8/layout/gear1"/>
    <dgm:cxn modelId="{AC5FF20D-A12A-42E1-9ACD-DB1940BFDB3D}" type="presOf" srcId="{61A36B1C-C948-4725-8516-52E7930D9894}" destId="{1B440C51-308F-4472-8FD5-27BF67CF27A3}" srcOrd="0" destOrd="0" presId="urn:microsoft.com/office/officeart/2005/8/layout/gear1"/>
    <dgm:cxn modelId="{2202FD2E-72D3-4ED1-89BA-8D71C2471DF2}" type="presOf" srcId="{B7E6685B-17AB-4581-AF0E-FA292F35842D}" destId="{F3BA4409-1A70-4343-8915-9FCA73E49322}" srcOrd="0" destOrd="0" presId="urn:microsoft.com/office/officeart/2005/8/layout/gear1"/>
    <dgm:cxn modelId="{8541CB3B-44EB-4597-A612-AAA9FB2FD6BB}" type="presOf" srcId="{96BA47C1-F242-4AE8-B495-5C7D55E33D4D}" destId="{B8E4C370-6CB2-4F0A-8ED5-D02F983487CA}" srcOrd="0" destOrd="0" presId="urn:microsoft.com/office/officeart/2005/8/layout/gear1"/>
    <dgm:cxn modelId="{C1909649-E1FD-432F-BDCB-618F8E29DEB8}" type="presOf" srcId="{97C122D3-81DC-4B3D-837A-E0F23F306BAF}" destId="{5AC7E844-8F06-45DC-9951-B4682506D736}" srcOrd="0" destOrd="0" presId="urn:microsoft.com/office/officeart/2005/8/layout/gear1"/>
    <dgm:cxn modelId="{2E769C74-912C-4559-9777-18B0F4C00B71}" type="presOf" srcId="{766C5987-E208-43B6-A8D2-36160C89A23E}" destId="{BF1CBFBF-8ED6-4885-9F96-2199DE4FC271}" srcOrd="0" destOrd="0" presId="urn:microsoft.com/office/officeart/2005/8/layout/gear1"/>
    <dgm:cxn modelId="{4699F457-2B73-4E53-88CA-E505D3E60AAF}" type="presOf" srcId="{EBDB822D-BFB0-4B31-9397-31E2A747DFBF}" destId="{5813F9F2-0A25-4428-A4F9-029CB9341A4D}" srcOrd="0" destOrd="0" presId="urn:microsoft.com/office/officeart/2005/8/layout/gear1"/>
    <dgm:cxn modelId="{79DC747D-2442-4185-B009-97F7E4C14CB5}" type="presOf" srcId="{97C122D3-81DC-4B3D-837A-E0F23F306BAF}" destId="{61D871C8-9208-4E52-9B0C-6E551107BFCE}" srcOrd="1" destOrd="0" presId="urn:microsoft.com/office/officeart/2005/8/layout/gear1"/>
    <dgm:cxn modelId="{F2F83C83-BC1F-473F-B8F9-0936A9B847B2}" type="presOf" srcId="{61A36B1C-C948-4725-8516-52E7930D9894}" destId="{B5A55E87-51BE-486F-8841-93DD472759E3}" srcOrd="1" destOrd="0" presId="urn:microsoft.com/office/officeart/2005/8/layout/gear1"/>
    <dgm:cxn modelId="{2BB5F984-9271-4154-9314-A161333AB593}" srcId="{BB0A30CD-D32E-491D-B695-1C0F4D9E4433}" destId="{B7E6685B-17AB-4581-AF0E-FA292F35842D}" srcOrd="0" destOrd="0" parTransId="{2A31EBA8-11EE-46BE-A79D-E39639E851BF}" sibTransId="{766C5987-E208-43B6-A8D2-36160C89A23E}"/>
    <dgm:cxn modelId="{19FF8095-B18F-49EB-9544-884CBCA18BAE}" type="presOf" srcId="{97C122D3-81DC-4B3D-837A-E0F23F306BAF}" destId="{208C321C-2EE6-4522-9FA7-60BB15B50F92}" srcOrd="2" destOrd="0" presId="urn:microsoft.com/office/officeart/2005/8/layout/gear1"/>
    <dgm:cxn modelId="{2975D295-BB0F-441F-95BA-0BD068ED79E3}" srcId="{BB0A30CD-D32E-491D-B695-1C0F4D9E4433}" destId="{61A36B1C-C948-4725-8516-52E7930D9894}" srcOrd="1" destOrd="0" parTransId="{E7EB74C8-8556-4AA4-B176-56814489ACD4}" sibTransId="{96BA47C1-F242-4AE8-B495-5C7D55E33D4D}"/>
    <dgm:cxn modelId="{4F0196C7-73C1-4E05-98B2-111F5CCA88FB}" type="presOf" srcId="{B7E6685B-17AB-4581-AF0E-FA292F35842D}" destId="{C8933889-98D9-433E-88E2-D1B3A8F5EA8F}" srcOrd="1" destOrd="0" presId="urn:microsoft.com/office/officeart/2005/8/layout/gear1"/>
    <dgm:cxn modelId="{7F1BA4E0-5ED3-493C-9383-F17C4CC3254D}" type="presOf" srcId="{97C122D3-81DC-4B3D-837A-E0F23F306BAF}" destId="{A5761F1D-4ED4-44AB-9AD7-87D11C084CEC}" srcOrd="3" destOrd="0" presId="urn:microsoft.com/office/officeart/2005/8/layout/gear1"/>
    <dgm:cxn modelId="{E77B6AE3-47DA-431B-AD09-BA6BEBD58C47}" srcId="{BB0A30CD-D32E-491D-B695-1C0F4D9E4433}" destId="{97C122D3-81DC-4B3D-837A-E0F23F306BAF}" srcOrd="2" destOrd="0" parTransId="{9DE50388-F208-4647-8E59-ECCF21E0239E}" sibTransId="{EBDB822D-BFB0-4B31-9397-31E2A747DFBF}"/>
    <dgm:cxn modelId="{BDB6F6EB-89D0-440B-894D-B2F2F90C6013}" type="presOf" srcId="{BB0A30CD-D32E-491D-B695-1C0F4D9E4433}" destId="{F5FBEC75-2DDD-4743-8527-FF320C9DBB63}" srcOrd="0" destOrd="0" presId="urn:microsoft.com/office/officeart/2005/8/layout/gear1"/>
    <dgm:cxn modelId="{50CFDCE4-42DB-4BB6-8D68-21006F703395}" type="presParOf" srcId="{F5FBEC75-2DDD-4743-8527-FF320C9DBB63}" destId="{F3BA4409-1A70-4343-8915-9FCA73E49322}" srcOrd="0" destOrd="0" presId="urn:microsoft.com/office/officeart/2005/8/layout/gear1"/>
    <dgm:cxn modelId="{B846C266-0103-450F-83D2-A9B27E1FA03B}" type="presParOf" srcId="{F5FBEC75-2DDD-4743-8527-FF320C9DBB63}" destId="{C8933889-98D9-433E-88E2-D1B3A8F5EA8F}" srcOrd="1" destOrd="0" presId="urn:microsoft.com/office/officeart/2005/8/layout/gear1"/>
    <dgm:cxn modelId="{2EF5B119-408B-42CC-A7A6-202302FC2D12}" type="presParOf" srcId="{F5FBEC75-2DDD-4743-8527-FF320C9DBB63}" destId="{8086766D-ABF3-4B03-A978-F6A8A284D510}" srcOrd="2" destOrd="0" presId="urn:microsoft.com/office/officeart/2005/8/layout/gear1"/>
    <dgm:cxn modelId="{3D7D704D-0CEE-4EB3-BB9A-880A9A5A4825}" type="presParOf" srcId="{F5FBEC75-2DDD-4743-8527-FF320C9DBB63}" destId="{1B440C51-308F-4472-8FD5-27BF67CF27A3}" srcOrd="3" destOrd="0" presId="urn:microsoft.com/office/officeart/2005/8/layout/gear1"/>
    <dgm:cxn modelId="{2A916640-50BC-46F8-B450-9A2A2BCB596C}" type="presParOf" srcId="{F5FBEC75-2DDD-4743-8527-FF320C9DBB63}" destId="{B5A55E87-51BE-486F-8841-93DD472759E3}" srcOrd="4" destOrd="0" presId="urn:microsoft.com/office/officeart/2005/8/layout/gear1"/>
    <dgm:cxn modelId="{8A172DB3-9FFC-49F8-9EA8-F0492FC0A12C}" type="presParOf" srcId="{F5FBEC75-2DDD-4743-8527-FF320C9DBB63}" destId="{25B38F90-DB90-48E2-94D3-A726900680BF}" srcOrd="5" destOrd="0" presId="urn:microsoft.com/office/officeart/2005/8/layout/gear1"/>
    <dgm:cxn modelId="{8F9AE41C-9C4A-440E-9D53-3176E0880128}" type="presParOf" srcId="{F5FBEC75-2DDD-4743-8527-FF320C9DBB63}" destId="{5AC7E844-8F06-45DC-9951-B4682506D736}" srcOrd="6" destOrd="0" presId="urn:microsoft.com/office/officeart/2005/8/layout/gear1"/>
    <dgm:cxn modelId="{279E04EE-0682-4A2F-9C18-9C06721BC482}" type="presParOf" srcId="{F5FBEC75-2DDD-4743-8527-FF320C9DBB63}" destId="{61D871C8-9208-4E52-9B0C-6E551107BFCE}" srcOrd="7" destOrd="0" presId="urn:microsoft.com/office/officeart/2005/8/layout/gear1"/>
    <dgm:cxn modelId="{5B20E334-93DA-4D84-B822-3ADA2C78BDAE}" type="presParOf" srcId="{F5FBEC75-2DDD-4743-8527-FF320C9DBB63}" destId="{208C321C-2EE6-4522-9FA7-60BB15B50F92}" srcOrd="8" destOrd="0" presId="urn:microsoft.com/office/officeart/2005/8/layout/gear1"/>
    <dgm:cxn modelId="{8A6C1B9C-81A1-46CA-8F3A-F36628CE7BB6}" type="presParOf" srcId="{F5FBEC75-2DDD-4743-8527-FF320C9DBB63}" destId="{A5761F1D-4ED4-44AB-9AD7-87D11C084CEC}" srcOrd="9" destOrd="0" presId="urn:microsoft.com/office/officeart/2005/8/layout/gear1"/>
    <dgm:cxn modelId="{7B1851CA-3D7C-40DD-8436-F90C2FC56D8A}" type="presParOf" srcId="{F5FBEC75-2DDD-4743-8527-FF320C9DBB63}" destId="{BF1CBFBF-8ED6-4885-9F96-2199DE4FC271}" srcOrd="10" destOrd="0" presId="urn:microsoft.com/office/officeart/2005/8/layout/gear1"/>
    <dgm:cxn modelId="{E72E8359-6861-4791-8EEF-467D4299271A}" type="presParOf" srcId="{F5FBEC75-2DDD-4743-8527-FF320C9DBB63}" destId="{B8E4C370-6CB2-4F0A-8ED5-D02F983487CA}" srcOrd="11" destOrd="0" presId="urn:microsoft.com/office/officeart/2005/8/layout/gear1"/>
    <dgm:cxn modelId="{4DAE20E8-4401-4E28-AEAA-8D79395DE473}" type="presParOf" srcId="{F5FBEC75-2DDD-4743-8527-FF320C9DBB63}" destId="{5813F9F2-0A25-4428-A4F9-029CB9341A4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409-1A70-4343-8915-9FCA73E49322}">
      <dsp:nvSpPr>
        <dsp:cNvPr id="0" name=""/>
        <dsp:cNvSpPr/>
      </dsp:nvSpPr>
      <dsp:spPr>
        <a:xfrm>
          <a:off x="1491802" y="1682031"/>
          <a:ext cx="1823313" cy="1823313"/>
        </a:xfrm>
        <a:prstGeom prst="gear9">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j-ea"/>
              <a:ea typeface="+mj-ea"/>
            </a:rPr>
            <a:t>选址</a:t>
          </a:r>
        </a:p>
      </dsp:txBody>
      <dsp:txXfrm>
        <a:off x="1858369" y="2109133"/>
        <a:ext cx="1090179" cy="937221"/>
      </dsp:txXfrm>
    </dsp:sp>
    <dsp:sp modelId="{1B440C51-308F-4472-8FD5-27BF67CF27A3}">
      <dsp:nvSpPr>
        <dsp:cNvPr id="0" name=""/>
        <dsp:cNvSpPr/>
      </dsp:nvSpPr>
      <dsp:spPr>
        <a:xfrm>
          <a:off x="430965" y="1251066"/>
          <a:ext cx="1326046" cy="1326046"/>
        </a:xfrm>
        <a:prstGeom prst="gear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j-ea"/>
              <a:ea typeface="+mj-ea"/>
            </a:rPr>
            <a:t>建模</a:t>
          </a:r>
        </a:p>
      </dsp:txBody>
      <dsp:txXfrm>
        <a:off x="764801" y="1586920"/>
        <a:ext cx="658374" cy="654338"/>
      </dsp:txXfrm>
    </dsp:sp>
    <dsp:sp modelId="{5AC7E844-8F06-45DC-9951-B4682506D736}">
      <dsp:nvSpPr>
        <dsp:cNvPr id="0" name=""/>
        <dsp:cNvSpPr/>
      </dsp:nvSpPr>
      <dsp:spPr>
        <a:xfrm rot="20700000">
          <a:off x="1173686" y="336229"/>
          <a:ext cx="1299254" cy="1299254"/>
        </a:xfrm>
        <a:prstGeom prst="gear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j-ea"/>
              <a:ea typeface="+mj-ea"/>
            </a:rPr>
            <a:t>数据</a:t>
          </a:r>
        </a:p>
      </dsp:txBody>
      <dsp:txXfrm rot="-20700000">
        <a:off x="1458651" y="621194"/>
        <a:ext cx="729325" cy="729325"/>
      </dsp:txXfrm>
    </dsp:sp>
    <dsp:sp modelId="{BF1CBFBF-8ED6-4885-9F96-2199DE4FC271}">
      <dsp:nvSpPr>
        <dsp:cNvPr id="0" name=""/>
        <dsp:cNvSpPr/>
      </dsp:nvSpPr>
      <dsp:spPr>
        <a:xfrm>
          <a:off x="1342190" y="1412208"/>
          <a:ext cx="2333841" cy="2333841"/>
        </a:xfrm>
        <a:prstGeom prst="circularArrow">
          <a:avLst>
            <a:gd name="adj1" fmla="val 4687"/>
            <a:gd name="adj2" fmla="val 299029"/>
            <a:gd name="adj3" fmla="val 2490847"/>
            <a:gd name="adj4" fmla="val 15916936"/>
            <a:gd name="adj5" fmla="val 5469"/>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B8E4C370-6CB2-4F0A-8ED5-D02F983487CA}">
      <dsp:nvSpPr>
        <dsp:cNvPr id="0" name=""/>
        <dsp:cNvSpPr/>
      </dsp:nvSpPr>
      <dsp:spPr>
        <a:xfrm>
          <a:off x="196124" y="961435"/>
          <a:ext cx="1695681" cy="169568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813F9F2-0A25-4428-A4F9-029CB9341A4D}">
      <dsp:nvSpPr>
        <dsp:cNvPr id="0" name=""/>
        <dsp:cNvSpPr/>
      </dsp:nvSpPr>
      <dsp:spPr>
        <a:xfrm>
          <a:off x="873155" y="55417"/>
          <a:ext cx="1828286" cy="182828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E02EB-B0A8-4376-9B49-1035638448F0}"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21030-150F-4263-BC48-62725D2A54FF}" type="slidenum">
              <a:rPr lang="zh-CN" altLang="en-US" smtClean="0"/>
              <a:t>‹#›</a:t>
            </a:fld>
            <a:endParaRPr lang="zh-CN" altLang="en-US"/>
          </a:p>
        </p:txBody>
      </p:sp>
    </p:spTree>
    <p:extLst>
      <p:ext uri="{BB962C8B-B14F-4D97-AF65-F5344CB8AC3E}">
        <p14:creationId xmlns:p14="http://schemas.microsoft.com/office/powerpoint/2010/main" val="2253321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8907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9523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4459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12</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1450586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40403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75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37802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16</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318842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）从研究方法上看，将居民通勤数据与</a:t>
            </a:r>
            <a:r>
              <a:rPr lang="en-US" altLang="zh-CN" sz="1200" kern="1200" dirty="0">
                <a:solidFill>
                  <a:schemeClr val="tx1"/>
                </a:solidFill>
                <a:effectLst/>
                <a:latin typeface="+mn-lt"/>
                <a:ea typeface="+mn-ea"/>
                <a:cs typeface="+mn-cs"/>
              </a:rPr>
              <a:t>POI</a:t>
            </a:r>
            <a:r>
              <a:rPr lang="zh-CN" altLang="zh-CN" sz="1200" kern="1200" dirty="0">
                <a:solidFill>
                  <a:schemeClr val="tx1"/>
                </a:solidFill>
                <a:effectLst/>
                <a:latin typeface="+mn-lt"/>
                <a:ea typeface="+mn-ea"/>
                <a:cs typeface="+mn-cs"/>
              </a:rPr>
              <a:t>数据结合用于停车设施的选址问题中属于数据驱动的选址问题新的探索。将研究区域进行栅格化，精确考虑不同的区域及特征，考虑将停车设施点到</a:t>
            </a:r>
            <a:r>
              <a:rPr lang="en-US" altLang="zh-CN" sz="1200" kern="1200" dirty="0">
                <a:solidFill>
                  <a:schemeClr val="tx1"/>
                </a:solidFill>
                <a:effectLst/>
                <a:latin typeface="+mn-lt"/>
                <a:ea typeface="+mn-ea"/>
                <a:cs typeface="+mn-cs"/>
              </a:rPr>
              <a:t>POI</a:t>
            </a:r>
            <a:r>
              <a:rPr lang="zh-CN" altLang="zh-CN" sz="1200" kern="1200" dirty="0">
                <a:solidFill>
                  <a:schemeClr val="tx1"/>
                </a:solidFill>
                <a:effectLst/>
                <a:latin typeface="+mn-lt"/>
                <a:ea typeface="+mn-ea"/>
                <a:cs typeface="+mn-cs"/>
              </a:rPr>
              <a:t>的步距作为优化核心目标，对距离计算精度有了更高的提升。不仅可以体现大数据的优势而且结果可以更加准细化描述停车设施布局规划结果。</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从停车需求预测的模型建立角度，传统的停车需求预测模型从土地利用强度，机动车保有量以及人口经济发展情况进行建模对区域内总体的停车需求进行预测。而本研究拟结合居民驾车通勤数据，现有停车设施的停车记录数据和</a:t>
            </a:r>
            <a:r>
              <a:rPr lang="en-US" altLang="zh-CN" sz="1200" kern="1200" dirty="0">
                <a:solidFill>
                  <a:schemeClr val="tx1"/>
                </a:solidFill>
                <a:effectLst/>
                <a:latin typeface="+mn-lt"/>
                <a:ea typeface="+mn-ea"/>
                <a:cs typeface="+mn-cs"/>
              </a:rPr>
              <a:t>POI</a:t>
            </a:r>
            <a:r>
              <a:rPr lang="zh-CN" altLang="zh-CN" sz="1200" kern="1200" dirty="0">
                <a:solidFill>
                  <a:schemeClr val="tx1"/>
                </a:solidFill>
                <a:effectLst/>
                <a:latin typeface="+mn-lt"/>
                <a:ea typeface="+mn-ea"/>
                <a:cs typeface="+mn-cs"/>
              </a:rPr>
              <a:t>等数据对停车需求进行精细化预测，在方法上有所创新。</a:t>
            </a:r>
          </a:p>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0546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18</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2175796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6084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2</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1017653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9808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00379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08363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23</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1017653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73469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r>
              <a:rPr lang="zh-CN" altLang="en-US" b="1" dirty="0"/>
              <a:t>以上是我的汇报内容，请各位老师批评指正！</a:t>
            </a: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9331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3</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87589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r>
              <a:rPr lang="zh-CN" altLang="en-US" dirty="0">
                <a:solidFill>
                  <a:srgbClr val="FF0000"/>
                </a:solidFill>
              </a:rPr>
              <a:t>国内</a:t>
            </a:r>
            <a:r>
              <a:rPr lang="en-US" altLang="zh-CN" dirty="0">
                <a:solidFill>
                  <a:srgbClr val="FF0000"/>
                </a:solidFill>
              </a:rPr>
              <a:t>4.84</a:t>
            </a:r>
            <a:r>
              <a:rPr lang="zh-CN" altLang="en-US" dirty="0">
                <a:solidFill>
                  <a:srgbClr val="FF0000"/>
                </a:solidFill>
              </a:rPr>
              <a:t>辆机动车才配有一个车位，有的城市平均每</a:t>
            </a:r>
            <a:r>
              <a:rPr lang="en-US" altLang="zh-CN" dirty="0">
                <a:solidFill>
                  <a:srgbClr val="FF0000"/>
                </a:solidFill>
              </a:rPr>
              <a:t>31</a:t>
            </a:r>
            <a:r>
              <a:rPr lang="zh-CN" altLang="en-US" dirty="0">
                <a:solidFill>
                  <a:srgbClr val="FF0000"/>
                </a:solidFill>
              </a:rPr>
              <a:t>辆车才配有一个车位。</a:t>
            </a:r>
            <a:r>
              <a:rPr lang="zh-CN" altLang="en-US" sz="1200" b="0" i="0" kern="1200" dirty="0">
                <a:solidFill>
                  <a:schemeClr val="tx1"/>
                </a:solidFill>
                <a:effectLst/>
                <a:latin typeface="+mn-lt"/>
                <a:ea typeface="+mn-ea"/>
                <a:cs typeface="+mn-cs"/>
              </a:rPr>
              <a:t>透过城市停车难表象不难发现，造成城市停车矛盾的因素很多，主要产生的根源是停车空间的供需失衡，以及停车场的规划布局是否合理、管理手段与收费价格是否合理、停车容量和设计与周围的道路交通是否匹配等多种因素。</a:t>
            </a:r>
            <a:endParaRPr lang="en-US" altLang="zh-CN" sz="1200" b="0" i="0" kern="1200" dirty="0">
              <a:solidFill>
                <a:schemeClr val="tx1"/>
              </a:solidFill>
              <a:effectLst/>
              <a:latin typeface="+mn-lt"/>
              <a:ea typeface="+mn-ea"/>
              <a:cs typeface="+mn-cs"/>
            </a:endParaRPr>
          </a:p>
          <a:p>
            <a:pPr marL="0" marR="0" lvl="0" indent="0" algn="l" defTabSz="881418"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在国内，“停车经济”在一些大都市初见端倪，被专家称为朝阳产业。业界人士称，目前，在一些城市中除了停车收费以外，一些停车位还像商品房一样在市场上销售，一个车位少则数万元，多则 万元以上，不少开发商和经营者从中攫取巨额的商业利润。但目前国内一些城市的停车管理相对滞后，远没有形成停车产业，有专家估计仅北京市停车产业每年至少损失几十个亿。</a:t>
            </a:r>
            <a:endParaRPr lang="en-US" altLang="zh-CN" dirty="0">
              <a:solidFill>
                <a:srgbClr val="FF0000"/>
              </a:solidFill>
            </a:endParaRPr>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5939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dirty="0">
              <a:solidFill>
                <a:srgbClr val="FF0000"/>
              </a:solidFill>
            </a:endParaRPr>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599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222222"/>
                </a:solidFill>
                <a:latin typeface="-apple-system"/>
              </a:rPr>
              <a:t>目前，智能交通行业之中的自动驾驶、大数据、车联网等技术，在智慧停车领域起到了重要的引领作用。普及城市的</a:t>
            </a:r>
            <a:r>
              <a:rPr lang="zh-CN" altLang="en-US" dirty="0">
                <a:solidFill>
                  <a:srgbClr val="FF0000"/>
                </a:solidFill>
                <a:latin typeface="-apple-system"/>
              </a:rPr>
              <a:t>智慧停车</a:t>
            </a:r>
            <a:r>
              <a:rPr lang="zh-CN" altLang="en-US" dirty="0">
                <a:solidFill>
                  <a:srgbClr val="222222"/>
                </a:solidFill>
                <a:latin typeface="-apple-system"/>
              </a:rPr>
              <a:t>，是解决城市停车难问题的重要方式。通过大数据来优化资源配置，为提高城市建设和推动建设产业发展做出了良好的开端。智慧停车的发展需要停车场数据信息的精细化，停车场作为智慧停车的重要组成部分，信息需要整个网络中的全方位的信息，停车场可通过通信技术、终端设备、定位技术等来对停车位置进行数据化的配置，同时完善车辆的停车场车辆的信息，满足车主日常停车的需求。</a:t>
            </a:r>
            <a:endParaRPr lang="en-US" altLang="zh-CN" dirty="0">
              <a:solidFill>
                <a:srgbClr val="222222"/>
              </a:solidFill>
              <a:latin typeface="-apple-system"/>
            </a:endParaRPr>
          </a:p>
          <a:p>
            <a:endParaRPr lang="en-US" altLang="zh-CN" dirty="0">
              <a:solidFill>
                <a:srgbClr val="222222"/>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22222"/>
                </a:solidFill>
                <a:latin typeface="-apple-system"/>
              </a:rPr>
              <a:t>智慧停车是大数据在解决停车难题中的一种重要手段，但停车难的根本问题是停车资源的不足，以北京市为例，据公安部交管局数据，截至</a:t>
            </a:r>
            <a:r>
              <a:rPr lang="en-US" altLang="zh-CN" dirty="0">
                <a:solidFill>
                  <a:srgbClr val="222222"/>
                </a:solidFill>
                <a:latin typeface="-apple-system"/>
              </a:rPr>
              <a:t>2020</a:t>
            </a:r>
            <a:r>
              <a:rPr lang="zh-CN" altLang="en-US" dirty="0">
                <a:solidFill>
                  <a:srgbClr val="222222"/>
                </a:solidFill>
                <a:latin typeface="-apple-system"/>
              </a:rPr>
              <a:t>年底，北京市机动车保有量</a:t>
            </a:r>
            <a:r>
              <a:rPr lang="en-US" altLang="zh-CN" dirty="0">
                <a:solidFill>
                  <a:srgbClr val="FF0000"/>
                </a:solidFill>
                <a:latin typeface="-apple-system"/>
              </a:rPr>
              <a:t>657</a:t>
            </a:r>
            <a:r>
              <a:rPr lang="zh-CN" altLang="en-US" dirty="0">
                <a:solidFill>
                  <a:srgbClr val="FF0000"/>
                </a:solidFill>
                <a:latin typeface="-apple-system"/>
              </a:rPr>
              <a:t>万</a:t>
            </a:r>
            <a:r>
              <a:rPr lang="zh-CN" altLang="en-US" dirty="0">
                <a:solidFill>
                  <a:srgbClr val="222222"/>
                </a:solidFill>
                <a:latin typeface="-apple-system"/>
              </a:rPr>
              <a:t>辆，全市城镇地区核定车位总数</a:t>
            </a:r>
            <a:r>
              <a:rPr lang="en-US" altLang="zh-CN" dirty="0">
                <a:solidFill>
                  <a:srgbClr val="222222"/>
                </a:solidFill>
                <a:latin typeface="-apple-system"/>
              </a:rPr>
              <a:t>382</a:t>
            </a:r>
            <a:r>
              <a:rPr lang="zh-CN" altLang="en-US" dirty="0">
                <a:solidFill>
                  <a:srgbClr val="222222"/>
                </a:solidFill>
                <a:latin typeface="-apple-system"/>
              </a:rPr>
              <a:t>万个，而根据城市规划指引提出，机动车保有量与车位数比例为</a:t>
            </a:r>
            <a:r>
              <a:rPr lang="en-US" altLang="zh-CN" dirty="0">
                <a:solidFill>
                  <a:srgbClr val="FF0000"/>
                </a:solidFill>
                <a:latin typeface="-apple-system"/>
              </a:rPr>
              <a:t>1.1-1.3</a:t>
            </a:r>
            <a:r>
              <a:rPr lang="en-US" altLang="zh-CN" dirty="0">
                <a:solidFill>
                  <a:srgbClr val="222222"/>
                </a:solidFill>
                <a:latin typeface="-apple-system"/>
              </a:rPr>
              <a:t> </a:t>
            </a:r>
            <a:r>
              <a:rPr lang="zh-CN" altLang="en-US" dirty="0">
                <a:solidFill>
                  <a:srgbClr val="222222"/>
                </a:solidFill>
                <a:latin typeface="-apple-system"/>
              </a:rPr>
              <a:t>。因此修建更多的停车设施是解决问题的根本手段，而在停车场修建地址的选择过程中，大数据将会再一次发挥作用。</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1699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881418"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134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81418">
              <a:defRPr/>
            </a:pPr>
            <a:endParaRPr lang="en-US" altLang="zh-CN" b="1" dirty="0"/>
          </a:p>
        </p:txBody>
      </p:sp>
      <p:sp>
        <p:nvSpPr>
          <p:cNvPr id="4" name="灯片编号占位符 3"/>
          <p:cNvSpPr>
            <a:spLocks noGrp="1"/>
          </p:cNvSpPr>
          <p:nvPr>
            <p:ph type="sldNum" sz="quarter" idx="10"/>
          </p:nvPr>
        </p:nvSpPr>
        <p:spPr/>
        <p:txBody>
          <a:bodyPr/>
          <a:lstStyle/>
          <a:p>
            <a:pPr defTabSz="882030">
              <a:defRPr/>
            </a:pPr>
            <a:fld id="{C3271971-2C66-405E-A74D-7E371BACBA1C}" type="slidenum">
              <a:rPr lang="zh-CN" altLang="en-US">
                <a:solidFill>
                  <a:prstClr val="black"/>
                </a:solidFill>
                <a:latin typeface="Calibri" panose="020F0502020204030204"/>
                <a:ea typeface="宋体" panose="02010600030101010101" pitchFamily="2" charset="-122"/>
              </a:rPr>
              <a:pPr defTabSz="882030">
                <a:defRPr/>
              </a:pPr>
              <a:t>8</a:t>
            </a:fld>
            <a:endParaRPr lang="zh-CN" altLang="en-US">
              <a:solidFill>
                <a:prstClr val="black"/>
              </a:solidFill>
              <a:latin typeface="Calibri" panose="020F0502020204030204"/>
              <a:ea typeface="宋体" panose="02010600030101010101" pitchFamily="2" charset="-122"/>
            </a:endParaRPr>
          </a:p>
        </p:txBody>
      </p:sp>
      <p:sp>
        <p:nvSpPr>
          <p:cNvPr id="5" name="日期占位符 4"/>
          <p:cNvSpPr>
            <a:spLocks noGrp="1"/>
          </p:cNvSpPr>
          <p:nvPr>
            <p:ph type="dt" idx="11"/>
          </p:nvPr>
        </p:nvSpPr>
        <p:spPr/>
        <p:txBody>
          <a:bodyPr/>
          <a:lstStyle/>
          <a:p>
            <a:r>
              <a:rPr lang="en-US" altLang="zh-CN"/>
              <a:t>2019/6/20</a:t>
            </a:r>
            <a:endParaRPr lang="zh-CN" altLang="en-US"/>
          </a:p>
        </p:txBody>
      </p:sp>
    </p:spTree>
    <p:extLst>
      <p:ext uri="{BB962C8B-B14F-4D97-AF65-F5344CB8AC3E}">
        <p14:creationId xmlns:p14="http://schemas.microsoft.com/office/powerpoint/2010/main" val="11215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离散选址问题又主要包括中值问题、覆盖</a:t>
            </a:r>
            <a:r>
              <a:rPr lang="zh-CN" altLang="en-US" sz="1200" b="0" i="0" u="none" strike="noStrike" kern="1200" baseline="0">
                <a:solidFill>
                  <a:schemeClr val="tx1"/>
                </a:solidFill>
                <a:latin typeface="+mn-lt"/>
                <a:ea typeface="+mn-ea"/>
                <a:cs typeface="+mn-cs"/>
              </a:rPr>
              <a:t>问题、中心</a:t>
            </a:r>
            <a:r>
              <a:rPr lang="zh-CN" altLang="en-US" sz="1200" b="0" i="0" u="none" strike="noStrike" kern="1200" baseline="0" dirty="0">
                <a:solidFill>
                  <a:schemeClr val="tx1"/>
                </a:solidFill>
                <a:latin typeface="+mn-lt"/>
                <a:ea typeface="+mn-ea"/>
                <a:cs typeface="+mn-cs"/>
              </a:rPr>
              <a:t>问题、多产品问题、动态问题、多目标问题、路径选址问题、网络中心选址问题</a:t>
            </a:r>
            <a:r>
              <a:rPr lang="en-US" altLang="zh-CN" sz="1200" b="0" i="0" u="none" strike="noStrike" kern="1200" baseline="0" dirty="0">
                <a:solidFill>
                  <a:schemeClr val="tx1"/>
                </a:solidFill>
                <a:latin typeface="+mn-lt"/>
                <a:ea typeface="+mn-ea"/>
                <a:cs typeface="+mn-cs"/>
              </a:rPr>
              <a:t>8 </a:t>
            </a:r>
            <a:r>
              <a:rPr lang="zh-CN" altLang="en-US" sz="1200" b="0" i="0" u="none" strike="noStrike" kern="1200" baseline="0" dirty="0">
                <a:solidFill>
                  <a:schemeClr val="tx1"/>
                </a:solidFill>
                <a:latin typeface="+mn-lt"/>
                <a:ea typeface="+mn-ea"/>
                <a:cs typeface="+mn-cs"/>
              </a:rPr>
              <a:t>个子问题。</a:t>
            </a:r>
            <a:endParaRPr lang="en-US" altLang="zh-CN" b="1" dirty="0"/>
          </a:p>
        </p:txBody>
      </p:sp>
      <p:sp>
        <p:nvSpPr>
          <p:cNvPr id="4" name="灯片编号占位符 3"/>
          <p:cNvSpPr>
            <a:spLocks noGrp="1"/>
          </p:cNvSpPr>
          <p:nvPr>
            <p:ph type="sldNum" sz="quarter" idx="10"/>
          </p:nvPr>
        </p:nvSpPr>
        <p:spPr/>
        <p:txBody>
          <a:bodyPr/>
          <a:lstStyle/>
          <a:p>
            <a:pPr marL="0" marR="0" lvl="0" indent="0" algn="r" defTabSz="882030" rtl="0" eaLnBrk="1" fontAlgn="auto" latinLnBrk="0" hangingPunct="1">
              <a:lnSpc>
                <a:spcPct val="100000"/>
              </a:lnSpc>
              <a:spcBef>
                <a:spcPts val="0"/>
              </a:spcBef>
              <a:spcAft>
                <a:spcPts val="0"/>
              </a:spcAft>
              <a:buClrTx/>
              <a:buSzTx/>
              <a:buFontTx/>
              <a:buNone/>
              <a:tabLst/>
              <a:defRPr/>
            </a:pPr>
            <a:fld id="{C3271971-2C66-405E-A74D-7E371BACBA1C}"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88203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日期占位符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2019/6/20</a:t>
            </a: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2993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hasCustomPrompt="1"/>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426026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5" name="TextBox 14"/>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5" name="矩形 4"/>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3818939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5" name="TextBox 14"/>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
        <p:nvSpPr>
          <p:cNvPr id="5" name="矩形 4"/>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4194500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7" name="TextBox 16"/>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11" name="Picture Placeholder 2"/>
          <p:cNvSpPr>
            <a:spLocks noGrp="1" noChangeAspect="1"/>
          </p:cNvSpPr>
          <p:nvPr>
            <p:ph type="pic" sz="quarter" idx="23" hasCustomPrompt="1"/>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
        <p:nvSpPr>
          <p:cNvPr id="5" name="矩形 4"/>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1063795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1" name="TextBox 10"/>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
        <p:nvSpPr>
          <p:cNvPr id="5" name="矩形 4"/>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572679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11628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2" name="TextBox 11"/>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8" name="矩形 7"/>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1830449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3314572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1753" y="1982694"/>
            <a:ext cx="2539935"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165648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297200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49581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006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42202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65918-C45C-46E3-971A-E05B32712711}" type="datetimeFigureOut">
              <a:rPr lang="zh-CN" altLang="en-US" smtClean="0">
                <a:solidFill>
                  <a:srgbClr val="445469">
                    <a:tint val="75000"/>
                  </a:srgbClr>
                </a:solidFill>
              </a:rPr>
              <a:pPr/>
              <a:t>2021/11/23</a:t>
            </a:fld>
            <a:endParaRPr lang="zh-CN" altLang="en-US">
              <a:solidFill>
                <a:srgbClr val="445469">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445469">
                  <a:tint val="75000"/>
                </a:srgbClr>
              </a:solidFill>
            </a:endParaRPr>
          </a:p>
        </p:txBody>
      </p:sp>
      <p:sp>
        <p:nvSpPr>
          <p:cNvPr id="6" name="灯片编号占位符 5"/>
          <p:cNvSpPr>
            <a:spLocks noGrp="1"/>
          </p:cNvSpPr>
          <p:nvPr>
            <p:ph type="sldNum" sz="quarter" idx="12"/>
          </p:nvPr>
        </p:nvSpPr>
        <p:spPr/>
        <p:txBody>
          <a:bodyPr/>
          <a:lstStyle/>
          <a:p>
            <a:fld id="{7E3AF99F-76E7-41BC-BC3B-28E0C2273351}" type="slidenum">
              <a:rPr lang="zh-CN" altLang="en-US" smtClean="0">
                <a:solidFill>
                  <a:srgbClr val="445469">
                    <a:tint val="75000"/>
                  </a:srgbClr>
                </a:solidFill>
              </a:rPr>
              <a:pPr/>
              <a:t>‹#›</a:t>
            </a:fld>
            <a:endParaRPr lang="zh-CN" altLang="en-US">
              <a:solidFill>
                <a:srgbClr val="445469">
                  <a:tint val="75000"/>
                </a:srgbClr>
              </a:solidFill>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8033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7" name="TextBox 6"/>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2" name="矩形 1"/>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261482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7" name="TextBox 6"/>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4" name="矩形 3"/>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265243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9" name="TextBox 8"/>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4" name="矩形 3"/>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154586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8" name="TextBox 7"/>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4" name="矩形 3"/>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30992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960569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7" name="TextBox 16"/>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083" rtl="0" eaLnBrk="1" fontAlgn="auto" latinLnBrk="0" hangingPunct="1">
              <a:lnSpc>
                <a:spcPct val="130000"/>
              </a:lnSpc>
              <a:spcBef>
                <a:spcPts val="1000"/>
              </a:spcBef>
              <a:spcAft>
                <a:spcPts val="0"/>
              </a:spcAft>
              <a:buClrTx/>
              <a:buSzTx/>
              <a:buFont typeface="Arial" panose="020B0604020202020204" pitchFamily="34" charset="0"/>
              <a:buNone/>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083" rtl="0" eaLnBrk="1" fontAlgn="auto" latinLnBrk="0" hangingPunct="1">
              <a:lnSpc>
                <a:spcPct val="130000"/>
              </a:lnSpc>
              <a:spcBef>
                <a:spcPts val="1000"/>
              </a:spcBef>
              <a:spcAft>
                <a:spcPts val="0"/>
              </a:spcAft>
              <a:buClrTx/>
              <a:buSzTx/>
              <a:buFont typeface="Arial" panose="020B0604020202020204" pitchFamily="34" charset="0"/>
              <a:buNone/>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083" rtl="0" eaLnBrk="1" fontAlgn="auto" latinLnBrk="0" hangingPunct="1">
              <a:lnSpc>
                <a:spcPct val="130000"/>
              </a:lnSpc>
              <a:spcBef>
                <a:spcPts val="1000"/>
              </a:spcBef>
              <a:spcAft>
                <a:spcPts val="0"/>
              </a:spcAft>
              <a:buClrTx/>
              <a:buSzTx/>
              <a:buFont typeface="Arial" panose="020B0604020202020204" pitchFamily="34" charset="0"/>
              <a:buNone/>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083" rtl="0" eaLnBrk="1" fontAlgn="auto" latinLnBrk="0" hangingPunct="1">
              <a:lnSpc>
                <a:spcPct val="130000"/>
              </a:lnSpc>
              <a:spcBef>
                <a:spcPts val="1000"/>
              </a:spcBef>
              <a:spcAft>
                <a:spcPts val="0"/>
              </a:spcAft>
              <a:buClrTx/>
              <a:buSzTx/>
              <a:buFont typeface="Arial" panose="020B0604020202020204" pitchFamily="34" charset="0"/>
              <a:buNone/>
              <a:defRPr sz="1200"/>
            </a:lvl1pPr>
          </a:lstStyle>
          <a:p>
            <a:r>
              <a:rPr lang="en-US" dirty="0"/>
              <a:t>Drag  Your Picture Here</a:t>
            </a:r>
          </a:p>
          <a:p>
            <a:endParaRPr lang="en-US" dirty="0"/>
          </a:p>
        </p:txBody>
      </p:sp>
      <p:sp>
        <p:nvSpPr>
          <p:cNvPr id="11" name="矩形 10"/>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71338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defTabSz="914083"/>
            <a:endParaRPr lang="en-US" sz="1800" dirty="0">
              <a:solidFill>
                <a:prstClr val="white"/>
              </a:solidFill>
              <a:latin typeface="微软雅黑" panose="020B0503020204020204" pitchFamily="34" charset="-122"/>
            </a:endParaRPr>
          </a:p>
        </p:txBody>
      </p:sp>
      <p:sp>
        <p:nvSpPr>
          <p:cNvPr id="13" name="TextBox 12"/>
          <p:cNvSpPr txBox="1"/>
          <p:nvPr userDrawn="1"/>
        </p:nvSpPr>
        <p:spPr>
          <a:xfrm>
            <a:off x="11532997" y="303535"/>
            <a:ext cx="453899" cy="307740"/>
          </a:xfrm>
          <a:prstGeom prst="rect">
            <a:avLst/>
          </a:prstGeom>
          <a:noFill/>
        </p:spPr>
        <p:txBody>
          <a:bodyPr wrap="none" lIns="91404" tIns="45702" rIns="91404" bIns="45702" rtlCol="0">
            <a:spAutoFit/>
          </a:bodyPr>
          <a:lstStyle/>
          <a:p>
            <a:pPr algn="ctr" defTabSz="914083"/>
            <a:fld id="{260E2A6B-A809-4840-BF14-8648BC0BDF87}" type="slidenum">
              <a:rPr lang="id-ID" sz="1400" b="1">
                <a:solidFill>
                  <a:prstClr val="white"/>
                </a:solidFill>
                <a:latin typeface="Raleway Light"/>
                <a:cs typeface="Raleway Light"/>
              </a:rPr>
              <a:pPr algn="ctr" defTabSz="914083"/>
              <a:t>‹#›</a:t>
            </a:fld>
            <a:endParaRPr lang="id-ID" sz="1400" dirty="0">
              <a:solidFill>
                <a:prstClr val="white"/>
              </a:solidFill>
              <a:latin typeface="Raleway Light"/>
              <a:cs typeface="Raleway Light"/>
            </a:endParaRPr>
          </a:p>
        </p:txBody>
      </p:sp>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
        <p:nvSpPr>
          <p:cNvPr id="5" name="矩形 4"/>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3793091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pPr defTabSz="914083"/>
            <a:endParaRPr lang="en-US" dirty="0">
              <a:solidFill>
                <a:srgbClr val="445469">
                  <a:tint val="75000"/>
                </a:srgbClr>
              </a:solidFill>
            </a:endParaRPr>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pPr defTabSz="914083"/>
            <a:endParaRPr lang="en-US" dirty="0">
              <a:solidFill>
                <a:srgbClr val="445469">
                  <a:tint val="75000"/>
                </a:srgb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pPr defTabSz="914083"/>
            <a:fld id="{FCEE2C88-6C8F-484D-AF69-578F576B1F44}" type="slidenum">
              <a:rPr lang="en-US" smtClean="0">
                <a:solidFill>
                  <a:srgbClr val="445469">
                    <a:tint val="75000"/>
                  </a:srgbClr>
                </a:solidFill>
              </a:rPr>
              <a:pPr defTabSz="914083"/>
              <a:t>‹#›</a:t>
            </a:fld>
            <a:endParaRPr lang="en-US" dirty="0">
              <a:solidFill>
                <a:srgbClr val="445469">
                  <a:tint val="75000"/>
                </a:srgbClr>
              </a:solidFill>
            </a:endParaRPr>
          </a:p>
        </p:txBody>
      </p:sp>
      <p:sp>
        <p:nvSpPr>
          <p:cNvPr id="7" name="矩形 6"/>
          <p:cNvSpPr/>
          <p:nvPr userDrawn="1"/>
        </p:nvSpPr>
        <p:spPr>
          <a:xfrm>
            <a:off x="11345679" y="117536"/>
            <a:ext cx="814028" cy="987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3"/>
            <a:endParaRPr lang="zh-CN" altLang="en-US" sz="1800">
              <a:solidFill>
                <a:prstClr val="white"/>
              </a:solidFill>
            </a:endParaRPr>
          </a:p>
        </p:txBody>
      </p:sp>
    </p:spTree>
    <p:extLst>
      <p:ext uri="{BB962C8B-B14F-4D97-AF65-F5344CB8AC3E}">
        <p14:creationId xmlns:p14="http://schemas.microsoft.com/office/powerpoint/2010/main" val="20738832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微软雅黑" panose="020B0503020204020204" pitchFamily="34" charset="-122"/>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package" Target="../embeddings/Microsoft_Visio_Drawing2.vsdx"/></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notesSlide" Target="../notesSlides/notesSlide21.xml"/><Relationship Id="rId7" Type="http://schemas.openxmlformats.org/officeDocument/2006/relationships/image" Target="../media/image24.emf"/><Relationship Id="rId2" Type="http://schemas.openxmlformats.org/officeDocument/2006/relationships/slideLayout" Target="../slideLayouts/slideLayout21.xml"/><Relationship Id="rId1" Type="http://schemas.openxmlformats.org/officeDocument/2006/relationships/vmlDrawing" Target="../drawings/vmlDrawing4.vml"/><Relationship Id="rId6" Type="http://schemas.openxmlformats.org/officeDocument/2006/relationships/package" Target="../embeddings/Microsoft_Visio_Drawing4.vsdx"/><Relationship Id="rId5" Type="http://schemas.openxmlformats.org/officeDocument/2006/relationships/image" Target="../media/image23.emf"/><Relationship Id="rId4" Type="http://schemas.openxmlformats.org/officeDocument/2006/relationships/package" Target="../embeddings/Microsoft_Visio_Drawing3.vsdx"/><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1.xml"/><Relationship Id="rId7" Type="http://schemas.openxmlformats.org/officeDocument/2006/relationships/package" Target="../embeddings/Microsoft_Visio_Drawing5.vsdx"/><Relationship Id="rId2" Type="http://schemas.openxmlformats.org/officeDocument/2006/relationships/vmlDrawing" Target="../drawings/vmlDrawing5.vml"/><Relationship Id="rId1" Type="http://schemas.openxmlformats.org/officeDocument/2006/relationships/themeOverride" Target="../theme/themeOverride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2.xml"/><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package" Target="../embeddings/Microsoft_Visio_Drawing.vsdx"/><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gif"/><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18"/>
          <p:cNvSpPr txBox="1"/>
          <p:nvPr/>
        </p:nvSpPr>
        <p:spPr>
          <a:xfrm>
            <a:off x="1484982" y="2122848"/>
            <a:ext cx="9925082" cy="723267"/>
          </a:xfrm>
          <a:prstGeom prst="rect">
            <a:avLst/>
          </a:prstGeom>
          <a:noFill/>
        </p:spPr>
        <p:txBody>
          <a:bodyPr wrap="square" lIns="45711" tIns="22856" rIns="45711" bIns="22856" rtlCol="0">
            <a:spAutoFit/>
          </a:bodyPr>
          <a:lstStyle/>
          <a:p>
            <a:pPr marL="0" marR="0" lvl="0" indent="0" defTabSz="914217"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032166"/>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rPr>
              <a:t>基于数据驱动的停车设施布局优化研究</a:t>
            </a:r>
            <a:endParaRPr kumimoji="0" lang="en-US" altLang="zh-CN" sz="4400" b="1" i="0" u="none" strike="noStrike" kern="1200" cap="none" spc="0" normalizeH="0" baseline="0" noProof="0" dirty="0">
              <a:ln>
                <a:noFill/>
              </a:ln>
              <a:solidFill>
                <a:srgbClr val="032166"/>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cxnSp>
        <p:nvCxnSpPr>
          <p:cNvPr id="13" name="直接连接符 12"/>
          <p:cNvCxnSpPr>
            <a:cxnSpLocks/>
          </p:cNvCxnSpPr>
          <p:nvPr/>
        </p:nvCxnSpPr>
        <p:spPr>
          <a:xfrm>
            <a:off x="2108994" y="3305062"/>
            <a:ext cx="731279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12" name="图片 11" descr="1.jpg">
            <a:extLst>
              <a:ext uri="{FF2B5EF4-FFF2-40B4-BE49-F238E27FC236}">
                <a16:creationId xmlns:a16="http://schemas.microsoft.com/office/drawing/2014/main" id="{B6C59FDC-C362-445C-AC0B-708FF01C83B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77028" b="100000" l="0" r="100000"/>
                    </a14:imgEffect>
                    <a14:imgEffect>
                      <a14:artisticGlowEdges/>
                    </a14:imgEffect>
                    <a14:imgEffect>
                      <a14:colorTemperature colorTemp="11500"/>
                    </a14:imgEffect>
                    <a14:imgEffect>
                      <a14:saturation sat="66000"/>
                    </a14:imgEffect>
                    <a14:imgEffect>
                      <a14:brightnessContrast bright="79000" contrast="32000"/>
                    </a14:imgEffect>
                  </a14:imgLayer>
                </a14:imgProps>
              </a:ext>
              <a:ext uri="{28A0092B-C50C-407E-A947-70E740481C1C}">
                <a14:useLocalDpi xmlns:a14="http://schemas.microsoft.com/office/drawing/2010/main" val="0"/>
              </a:ext>
            </a:extLst>
          </a:blip>
          <a:srcRect t="78963"/>
          <a:stretch/>
        </p:blipFill>
        <p:spPr>
          <a:xfrm>
            <a:off x="-833121" y="5426569"/>
            <a:ext cx="13299707" cy="1442720"/>
          </a:xfrm>
          <a:prstGeom prst="rect">
            <a:avLst/>
          </a:prstGeom>
        </p:spPr>
      </p:pic>
      <p:sp>
        <p:nvSpPr>
          <p:cNvPr id="2" name="TextBox 3">
            <a:extLst>
              <a:ext uri="{FF2B5EF4-FFF2-40B4-BE49-F238E27FC236}">
                <a16:creationId xmlns:a16="http://schemas.microsoft.com/office/drawing/2014/main" id="{75C1418E-A128-4A29-A51F-E9E47C175484}"/>
              </a:ext>
            </a:extLst>
          </p:cNvPr>
          <p:cNvSpPr txBox="1">
            <a:spLocks noChangeArrowheads="1"/>
          </p:cNvSpPr>
          <p:nvPr/>
        </p:nvSpPr>
        <p:spPr bwMode="auto">
          <a:xfrm>
            <a:off x="2108992" y="3562884"/>
            <a:ext cx="8677063" cy="128753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答辩人：于晓飞                    专业：交通运输工程</a:t>
            </a:r>
            <a:endParaRPr kumimoji="0" lang="en-US" altLang="zh-CN"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endParaRPr>
          </a:p>
          <a:p>
            <a:pPr defTabSz="457200" eaLnBrk="1" hangingPunct="1">
              <a:lnSpc>
                <a:spcPct val="150000"/>
              </a:lnSpc>
              <a:defRPr/>
            </a:pPr>
            <a:r>
              <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学   号：</a:t>
            </a:r>
            <a:r>
              <a:rPr kumimoji="0" lang="en-US" altLang="zh-CN"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ZY2013314             </a:t>
            </a:r>
            <a:r>
              <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导师：马晓磊                      </a:t>
            </a:r>
            <a:r>
              <a:rPr lang="zh-CN" altLang="en-US" b="1" dirty="0">
                <a:solidFill>
                  <a:srgbClr val="445469"/>
                </a:solidFill>
                <a:latin typeface="Arial" panose="020B0604020202020204" pitchFamily="34" charset="0"/>
              </a:rPr>
              <a:t>日期：</a:t>
            </a:r>
            <a:r>
              <a:rPr lang="en-US" altLang="zh-CN" b="1" dirty="0">
                <a:solidFill>
                  <a:srgbClr val="445469"/>
                </a:solidFill>
                <a:latin typeface="Arial" panose="020B0604020202020204" pitchFamily="34" charset="0"/>
              </a:rPr>
              <a:t>2021</a:t>
            </a:r>
            <a:r>
              <a:rPr lang="zh-CN" altLang="en-US" b="1" dirty="0">
                <a:solidFill>
                  <a:srgbClr val="445469"/>
                </a:solidFill>
                <a:latin typeface="Arial" panose="020B0604020202020204" pitchFamily="34" charset="0"/>
              </a:rPr>
              <a:t>年</a:t>
            </a:r>
            <a:r>
              <a:rPr lang="en-US" altLang="zh-CN" b="1" dirty="0">
                <a:solidFill>
                  <a:srgbClr val="445469"/>
                </a:solidFill>
                <a:latin typeface="Arial" panose="020B0604020202020204" pitchFamily="34" charset="0"/>
              </a:rPr>
              <a:t>11</a:t>
            </a:r>
            <a:r>
              <a:rPr lang="zh-CN" altLang="en-US" b="1" dirty="0">
                <a:solidFill>
                  <a:srgbClr val="445469"/>
                </a:solidFill>
                <a:latin typeface="Arial" panose="020B0604020202020204" pitchFamily="34" charset="0"/>
              </a:rPr>
              <a:t>月</a:t>
            </a:r>
            <a:r>
              <a:rPr lang="en-US" altLang="zh-CN" b="1" dirty="0">
                <a:solidFill>
                  <a:srgbClr val="445469"/>
                </a:solidFill>
                <a:latin typeface="Arial" panose="020B0604020202020204" pitchFamily="34" charset="0"/>
              </a:rPr>
              <a:t>24</a:t>
            </a:r>
            <a:r>
              <a:rPr lang="zh-CN" altLang="en-US" b="1" dirty="0">
                <a:solidFill>
                  <a:srgbClr val="445469"/>
                </a:solidFill>
                <a:latin typeface="Arial" panose="020B0604020202020204" pitchFamily="34" charset="0"/>
              </a:rPr>
              <a:t>日</a:t>
            </a:r>
            <a:endParaRPr lang="en-US" altLang="zh-CN" b="1" dirty="0">
              <a:solidFill>
                <a:srgbClr val="445469"/>
              </a:solidFill>
              <a:latin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endParaRPr>
          </a:p>
        </p:txBody>
      </p:sp>
      <p:pic>
        <p:nvPicPr>
          <p:cNvPr id="4" name="图片 3">
            <a:extLst>
              <a:ext uri="{FF2B5EF4-FFF2-40B4-BE49-F238E27FC236}">
                <a16:creationId xmlns:a16="http://schemas.microsoft.com/office/drawing/2014/main" id="{5C5C05AB-1781-4A5C-BAF9-92BF9E505AB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spTree>
    <p:extLst>
      <p:ext uri="{BB962C8B-B14F-4D97-AF65-F5344CB8AC3E}">
        <p14:creationId xmlns:p14="http://schemas.microsoft.com/office/powerpoint/2010/main" val="3324518653"/>
      </p:ext>
    </p:extLst>
  </p:cSld>
  <p:clrMapOvr>
    <a:masterClrMapping/>
  </p:clrMapOvr>
  <mc:AlternateContent xmlns:mc="http://schemas.openxmlformats.org/markup-compatibility/2006" xmlns:p14="http://schemas.microsoft.com/office/powerpoint/2010/main">
    <mc:Choice Requires="p14">
      <p:transition spd="slow" p14:dur="2000" advTm="1982"/>
    </mc:Choice>
    <mc:Fallback xmlns="">
      <p:transition spd="slow" advTm="198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2" y="222589"/>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38100" dist="38100" dir="2700000" algn="tl">
                    <a:srgbClr val="000000">
                      <a:alpha val="43137"/>
                    </a:srgbClr>
                  </a:outerShdw>
                </a:effectLst>
                <a:latin typeface="Arial" panose="020B0604020202020204" pitchFamily="34" charset="0"/>
              </a:rPr>
              <a:t>国内外研究现状</a:t>
            </a: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4672012" cy="276999"/>
          </a:xfrm>
          <a:prstGeom prst="rect">
            <a:avLst/>
          </a:prstGeom>
          <a:noFill/>
        </p:spPr>
        <p:txBody>
          <a:bodyPr wrap="square" rtlCol="0">
            <a:spAutoFit/>
          </a:bodyPr>
          <a:lstStyle/>
          <a:p>
            <a:pPr defTabSz="457200">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DOMESTIC &amp; INTERNATIONAL RESEARCHES</a:t>
            </a:r>
            <a:endParaRPr lang="zh-CN" altLang="en-US"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5" name="文本框 4">
            <a:extLst>
              <a:ext uri="{FF2B5EF4-FFF2-40B4-BE49-F238E27FC236}">
                <a16:creationId xmlns:a16="http://schemas.microsoft.com/office/drawing/2014/main" id="{32F5C912-CD0D-4132-AB12-6AC162F0E2B5}"/>
              </a:ext>
            </a:extLst>
          </p:cNvPr>
          <p:cNvSpPr txBox="1"/>
          <p:nvPr/>
        </p:nvSpPr>
        <p:spPr>
          <a:xfrm>
            <a:off x="146583" y="1119123"/>
            <a:ext cx="11898832" cy="1254702"/>
          </a:xfrm>
          <a:prstGeom prst="rect">
            <a:avLst/>
          </a:prstGeom>
          <a:noFill/>
        </p:spPr>
        <p:txBody>
          <a:bodyPr wrap="square" rtlCol="0">
            <a:spAutoFit/>
          </a:bodyPr>
          <a:lstStyle/>
          <a:p>
            <a:pPr>
              <a:lnSpc>
                <a:spcPct val="130000"/>
              </a:lnSpc>
            </a:pPr>
            <a:r>
              <a:rPr lang="zh-CN" altLang="en-US" sz="2000" dirty="0">
                <a:latin typeface="+mj-ea"/>
                <a:ea typeface="+mj-ea"/>
              </a:rPr>
              <a:t>从</a:t>
            </a:r>
            <a:r>
              <a:rPr lang="zh-CN" altLang="en-US" sz="2000" dirty="0">
                <a:solidFill>
                  <a:srgbClr val="FF0000"/>
                </a:solidFill>
                <a:latin typeface="+mj-ea"/>
                <a:ea typeface="+mj-ea"/>
              </a:rPr>
              <a:t>研究方法</a:t>
            </a:r>
            <a:r>
              <a:rPr lang="zh-CN" altLang="en-US" sz="2000" dirty="0">
                <a:latin typeface="+mj-ea"/>
                <a:ea typeface="+mj-ea"/>
              </a:rPr>
              <a:t>上看，现有对于停车设施选址的研究主要包含对停车设施</a:t>
            </a:r>
            <a:r>
              <a:rPr lang="zh-CN" altLang="en-US" sz="2000" dirty="0">
                <a:solidFill>
                  <a:srgbClr val="FF0000"/>
                </a:solidFill>
                <a:latin typeface="+mj-ea"/>
                <a:ea typeface="+mj-ea"/>
              </a:rPr>
              <a:t>选址影响因素</a:t>
            </a:r>
            <a:r>
              <a:rPr lang="zh-CN" altLang="en-US" sz="2000" dirty="0">
                <a:latin typeface="+mj-ea"/>
                <a:ea typeface="+mj-ea"/>
              </a:rPr>
              <a:t>的研究以及基于其选址影响因素从不同的角度出发，构建不同的选址模型并对其不断优化，停车选址模型从目标函数来看可分为</a:t>
            </a:r>
            <a:r>
              <a:rPr lang="zh-CN" altLang="en-US" sz="2000" dirty="0">
                <a:solidFill>
                  <a:srgbClr val="FF0000"/>
                </a:solidFill>
                <a:latin typeface="+mj-ea"/>
                <a:ea typeface="+mj-ea"/>
              </a:rPr>
              <a:t>单目标</a:t>
            </a:r>
            <a:r>
              <a:rPr lang="zh-CN" altLang="en-US" sz="2000" dirty="0">
                <a:latin typeface="+mj-ea"/>
                <a:ea typeface="+mj-ea"/>
              </a:rPr>
              <a:t>和</a:t>
            </a:r>
            <a:r>
              <a:rPr lang="zh-CN" altLang="en-US" sz="2000" dirty="0">
                <a:solidFill>
                  <a:srgbClr val="FF0000"/>
                </a:solidFill>
                <a:latin typeface="+mj-ea"/>
                <a:ea typeface="+mj-ea"/>
              </a:rPr>
              <a:t>多目标</a:t>
            </a:r>
            <a:r>
              <a:rPr lang="zh-CN" altLang="en-US" sz="2000" dirty="0">
                <a:latin typeface="+mj-ea"/>
                <a:ea typeface="+mj-ea"/>
              </a:rPr>
              <a:t>函数。此外还有很多研究者从</a:t>
            </a:r>
            <a:r>
              <a:rPr lang="en-US" altLang="zh-CN" sz="2000" dirty="0">
                <a:solidFill>
                  <a:srgbClr val="FF0000"/>
                </a:solidFill>
                <a:latin typeface="+mj-ea"/>
                <a:ea typeface="+mj-ea"/>
              </a:rPr>
              <a:t>GIS</a:t>
            </a:r>
            <a:r>
              <a:rPr lang="zh-CN" altLang="en-US" sz="2000" dirty="0">
                <a:solidFill>
                  <a:srgbClr val="FF0000"/>
                </a:solidFill>
                <a:latin typeface="+mj-ea"/>
                <a:ea typeface="+mj-ea"/>
              </a:rPr>
              <a:t>层面</a:t>
            </a:r>
            <a:r>
              <a:rPr lang="zh-CN" altLang="en-US" sz="2000" dirty="0">
                <a:latin typeface="+mj-ea"/>
                <a:ea typeface="+mj-ea"/>
              </a:rPr>
              <a:t>对选址设施进行优化布局。</a:t>
            </a:r>
            <a:endParaRPr lang="zh-CN" altLang="en-US" dirty="0"/>
          </a:p>
        </p:txBody>
      </p:sp>
      <p:sp>
        <p:nvSpPr>
          <p:cNvPr id="2" name="矩形 1">
            <a:extLst>
              <a:ext uri="{FF2B5EF4-FFF2-40B4-BE49-F238E27FC236}">
                <a16:creationId xmlns:a16="http://schemas.microsoft.com/office/drawing/2014/main" id="{71B8BF34-4506-4CFA-B81D-1DEFE0AC2073}"/>
              </a:ext>
            </a:extLst>
          </p:cNvPr>
          <p:cNvSpPr/>
          <p:nvPr/>
        </p:nvSpPr>
        <p:spPr>
          <a:xfrm>
            <a:off x="0" y="6072632"/>
            <a:ext cx="12191999" cy="853054"/>
          </a:xfrm>
          <a:prstGeom prst="rect">
            <a:avLst/>
          </a:prstGeom>
          <a:solidFill>
            <a:srgbClr val="032166"/>
          </a:solidFill>
        </p:spPr>
        <p:txBody>
          <a:bodyPr wrap="square">
            <a:spAutoFit/>
          </a:bodyPr>
          <a:lstStyle/>
          <a:p>
            <a:pPr algn="ctr">
              <a:lnSpc>
                <a:spcPct val="130000"/>
              </a:lnSpc>
            </a:pPr>
            <a:r>
              <a:rPr lang="zh-CN" altLang="en-US" sz="2000" b="1" dirty="0">
                <a:solidFill>
                  <a:srgbClr val="FFFF00"/>
                </a:solidFill>
                <a:latin typeface="+mj-ea"/>
                <a:ea typeface="+mj-ea"/>
              </a:rPr>
              <a:t>综合来看，该类研究对调查数据的依赖比较大，而数据调查花费时间</a:t>
            </a:r>
            <a:r>
              <a:rPr lang="zh-CN" altLang="en-US" sz="2000" b="1" dirty="0">
                <a:solidFill>
                  <a:srgbClr val="FF0000"/>
                </a:solidFill>
                <a:latin typeface="+mj-ea"/>
                <a:ea typeface="+mj-ea"/>
              </a:rPr>
              <a:t>周期较长</a:t>
            </a:r>
            <a:r>
              <a:rPr lang="zh-CN" altLang="en-US" sz="2000" b="1" dirty="0">
                <a:solidFill>
                  <a:srgbClr val="FFFF00"/>
                </a:solidFill>
                <a:latin typeface="+mj-ea"/>
                <a:ea typeface="+mj-ea"/>
              </a:rPr>
              <a:t>且数据无法得到</a:t>
            </a:r>
            <a:r>
              <a:rPr lang="zh-CN" altLang="en-US" sz="2000" b="1" dirty="0">
                <a:solidFill>
                  <a:srgbClr val="FF0000"/>
                </a:solidFill>
                <a:latin typeface="+mj-ea"/>
                <a:ea typeface="+mj-ea"/>
              </a:rPr>
              <a:t>及时更新</a:t>
            </a:r>
            <a:r>
              <a:rPr lang="zh-CN" altLang="en-US" sz="2000" b="1" dirty="0">
                <a:solidFill>
                  <a:srgbClr val="FFFF00"/>
                </a:solidFill>
                <a:latin typeface="+mj-ea"/>
                <a:ea typeface="+mj-ea"/>
              </a:rPr>
              <a:t>。在交通大数据的使用上还比较薄弱，研究粒度还不够。</a:t>
            </a:r>
          </a:p>
        </p:txBody>
      </p:sp>
      <p:graphicFrame>
        <p:nvGraphicFramePr>
          <p:cNvPr id="3" name="表格 2">
            <a:extLst>
              <a:ext uri="{FF2B5EF4-FFF2-40B4-BE49-F238E27FC236}">
                <a16:creationId xmlns:a16="http://schemas.microsoft.com/office/drawing/2014/main" id="{D8D69523-A1B4-4AB7-8498-0D2915903898}"/>
              </a:ext>
            </a:extLst>
          </p:cNvPr>
          <p:cNvGraphicFramePr>
            <a:graphicFrameLocks noGrp="1"/>
          </p:cNvGraphicFramePr>
          <p:nvPr>
            <p:extLst>
              <p:ext uri="{D42A27DB-BD31-4B8C-83A1-F6EECF244321}">
                <p14:modId xmlns:p14="http://schemas.microsoft.com/office/powerpoint/2010/main" val="815321726"/>
              </p:ext>
            </p:extLst>
          </p:nvPr>
        </p:nvGraphicFramePr>
        <p:xfrm>
          <a:off x="146583" y="2520211"/>
          <a:ext cx="11898832" cy="3406034"/>
        </p:xfrm>
        <a:graphic>
          <a:graphicData uri="http://schemas.openxmlformats.org/drawingml/2006/table">
            <a:tbl>
              <a:tblPr firstRow="1" bandRow="1">
                <a:tableStyleId>{7DF18680-E054-41AD-8BC1-D1AEF772440D}</a:tableStyleId>
              </a:tblPr>
              <a:tblGrid>
                <a:gridCol w="1233195">
                  <a:extLst>
                    <a:ext uri="{9D8B030D-6E8A-4147-A177-3AD203B41FA5}">
                      <a16:colId xmlns:a16="http://schemas.microsoft.com/office/drawing/2014/main" val="3672135005"/>
                    </a:ext>
                  </a:extLst>
                </a:gridCol>
                <a:gridCol w="1958845">
                  <a:extLst>
                    <a:ext uri="{9D8B030D-6E8A-4147-A177-3AD203B41FA5}">
                      <a16:colId xmlns:a16="http://schemas.microsoft.com/office/drawing/2014/main" val="4180529621"/>
                    </a:ext>
                  </a:extLst>
                </a:gridCol>
                <a:gridCol w="8706792">
                  <a:extLst>
                    <a:ext uri="{9D8B030D-6E8A-4147-A177-3AD203B41FA5}">
                      <a16:colId xmlns:a16="http://schemas.microsoft.com/office/drawing/2014/main" val="564585950"/>
                    </a:ext>
                  </a:extLst>
                </a:gridCol>
              </a:tblGrid>
              <a:tr h="475701">
                <a:tc>
                  <a:txBody>
                    <a:bodyPr/>
                    <a:lstStyle/>
                    <a:p>
                      <a:pPr algn="ctr"/>
                      <a:r>
                        <a:rPr lang="zh-CN" altLang="en-US" sz="2000" dirty="0">
                          <a:latin typeface="+mj-ea"/>
                          <a:ea typeface="+mj-ea"/>
                        </a:rPr>
                        <a:t>方法</a:t>
                      </a:r>
                      <a:endParaRPr lang="zh-CN" altLang="en-US" sz="2000" b="1" dirty="0">
                        <a:latin typeface="+mj-ea"/>
                        <a:ea typeface="+mj-ea"/>
                      </a:endParaRPr>
                    </a:p>
                  </a:txBody>
                  <a:tcPr anchor="ctr"/>
                </a:tc>
                <a:tc>
                  <a:txBody>
                    <a:bodyPr/>
                    <a:lstStyle/>
                    <a:p>
                      <a:pPr algn="ctr"/>
                      <a:r>
                        <a:rPr lang="zh-CN" altLang="en-US" dirty="0">
                          <a:latin typeface="+mj-ea"/>
                          <a:ea typeface="+mj-ea"/>
                        </a:rPr>
                        <a:t>作者</a:t>
                      </a:r>
                    </a:p>
                  </a:txBody>
                  <a:tcPr anchor="ctr"/>
                </a:tc>
                <a:tc>
                  <a:txBody>
                    <a:bodyPr/>
                    <a:lstStyle/>
                    <a:p>
                      <a:pPr algn="ctr"/>
                      <a:r>
                        <a:rPr lang="zh-CN" altLang="en-US" dirty="0">
                          <a:latin typeface="+mj-ea"/>
                          <a:ea typeface="+mj-ea"/>
                        </a:rPr>
                        <a:t>研究现状</a:t>
                      </a:r>
                    </a:p>
                  </a:txBody>
                  <a:tcPr anchor="ctr"/>
                </a:tc>
                <a:extLst>
                  <a:ext uri="{0D108BD9-81ED-4DB2-BD59-A6C34878D82A}">
                    <a16:rowId xmlns:a16="http://schemas.microsoft.com/office/drawing/2014/main" val="1576440779"/>
                  </a:ext>
                </a:extLst>
              </a:tr>
              <a:tr h="627321">
                <a:tc>
                  <a:txBody>
                    <a:bodyPr/>
                    <a:lstStyle/>
                    <a:p>
                      <a:pPr algn="ctr"/>
                      <a:r>
                        <a:rPr lang="zh-CN" altLang="en-US" sz="1600" b="1" dirty="0">
                          <a:latin typeface="+mj-ea"/>
                          <a:ea typeface="+mj-ea"/>
                        </a:rPr>
                        <a:t>影响因素</a:t>
                      </a: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en-US" altLang="zh-CN" sz="1600" b="1" kern="1200" dirty="0" err="1">
                          <a:latin typeface="+mj-ea"/>
                          <a:ea typeface="+mj-ea"/>
                        </a:rPr>
                        <a:t>Wiliam</a:t>
                      </a:r>
                      <a:r>
                        <a:rPr lang="zh-CN" altLang="en-US" sz="1600" b="1" kern="1200" dirty="0">
                          <a:latin typeface="+mj-ea"/>
                          <a:ea typeface="+mj-ea"/>
                        </a:rPr>
                        <a:t>等</a:t>
                      </a:r>
                      <a:endParaRPr lang="zh-CN" altLang="en-US" sz="1600" b="1" dirty="0">
                        <a:latin typeface="+mj-ea"/>
                        <a:ea typeface="+mj-ea"/>
                        <a:cs typeface="Times New Roman" panose="02020603050405020304" pitchFamily="18" charset="0"/>
                      </a:endParaRP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zh-CN" altLang="zh-CN" sz="1600" b="1" kern="1200" dirty="0">
                          <a:latin typeface="+mj-ea"/>
                          <a:ea typeface="+mj-ea"/>
                        </a:rPr>
                        <a:t>综合分析了</a:t>
                      </a:r>
                      <a:r>
                        <a:rPr lang="zh-CN" altLang="zh-CN" sz="1600" b="1" kern="1200" dirty="0">
                          <a:solidFill>
                            <a:srgbClr val="FF0000"/>
                          </a:solidFill>
                          <a:latin typeface="+mj-ea"/>
                          <a:ea typeface="+mj-ea"/>
                        </a:rPr>
                        <a:t>停车需求</a:t>
                      </a:r>
                      <a:r>
                        <a:rPr lang="zh-CN" altLang="zh-CN" sz="1600" b="1" kern="1200" dirty="0">
                          <a:latin typeface="+mj-ea"/>
                          <a:ea typeface="+mj-ea"/>
                        </a:rPr>
                        <a:t>、</a:t>
                      </a:r>
                      <a:r>
                        <a:rPr lang="zh-CN" altLang="zh-CN" sz="1600" b="1" kern="1200" dirty="0">
                          <a:solidFill>
                            <a:srgbClr val="FF0000"/>
                          </a:solidFill>
                          <a:latin typeface="+mj-ea"/>
                          <a:ea typeface="+mj-ea"/>
                        </a:rPr>
                        <a:t>步行距离</a:t>
                      </a:r>
                      <a:r>
                        <a:rPr lang="zh-CN" altLang="zh-CN" sz="1600" b="1" kern="1200" dirty="0">
                          <a:latin typeface="+mj-ea"/>
                          <a:ea typeface="+mj-ea"/>
                        </a:rPr>
                        <a:t>、</a:t>
                      </a:r>
                      <a:r>
                        <a:rPr lang="zh-CN" altLang="zh-CN" sz="1600" b="1" kern="1200" dirty="0">
                          <a:solidFill>
                            <a:srgbClr val="FF0000"/>
                          </a:solidFill>
                          <a:latin typeface="+mj-ea"/>
                          <a:ea typeface="+mj-ea"/>
                        </a:rPr>
                        <a:t>停车场规模</a:t>
                      </a:r>
                      <a:r>
                        <a:rPr lang="zh-CN" altLang="zh-CN" sz="1600" b="1" kern="1200" dirty="0">
                          <a:latin typeface="+mj-ea"/>
                          <a:ea typeface="+mj-ea"/>
                        </a:rPr>
                        <a:t>以及</a:t>
                      </a:r>
                      <a:r>
                        <a:rPr lang="zh-CN" altLang="zh-CN" sz="1600" b="1" kern="1200" dirty="0">
                          <a:solidFill>
                            <a:srgbClr val="FF0000"/>
                          </a:solidFill>
                          <a:latin typeface="+mj-ea"/>
                          <a:ea typeface="+mj-ea"/>
                        </a:rPr>
                        <a:t>停车收费与停车行为的关系</a:t>
                      </a:r>
                      <a:r>
                        <a:rPr lang="zh-CN" altLang="zh-CN" sz="1600" b="1" kern="1200" dirty="0">
                          <a:latin typeface="+mj-ea"/>
                          <a:ea typeface="+mj-ea"/>
                        </a:rPr>
                        <a:t>， 结果显示这四个因素对驾驶者的停车决策有较大影响。</a:t>
                      </a:r>
                      <a:endParaRPr lang="zh-CN" altLang="en-US" sz="1600" b="1" dirty="0">
                        <a:latin typeface="+mj-ea"/>
                        <a:ea typeface="+mj-ea"/>
                      </a:endParaRPr>
                    </a:p>
                  </a:txBody>
                  <a:tcPr anchor="ctr"/>
                </a:tc>
                <a:extLst>
                  <a:ext uri="{0D108BD9-81ED-4DB2-BD59-A6C34878D82A}">
                    <a16:rowId xmlns:a16="http://schemas.microsoft.com/office/drawing/2014/main" val="3538060798"/>
                  </a:ext>
                </a:extLst>
              </a:tr>
              <a:tr h="657092">
                <a:tc>
                  <a:txBody>
                    <a:bodyPr/>
                    <a:lstStyle/>
                    <a:p>
                      <a:pPr algn="ctr"/>
                      <a:r>
                        <a:rPr lang="zh-CN" altLang="en-US" sz="1600" b="1" dirty="0">
                          <a:latin typeface="+mj-ea"/>
                          <a:ea typeface="+mj-ea"/>
                        </a:rPr>
                        <a:t>单目标</a:t>
                      </a: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en-US" altLang="zh-CN" sz="1600" b="1" kern="1200" dirty="0" err="1">
                          <a:latin typeface="+mj-ea"/>
                          <a:ea typeface="+mj-ea"/>
                        </a:rPr>
                        <a:t>Oppenlander</a:t>
                      </a:r>
                      <a:r>
                        <a:rPr lang="en-US" altLang="zh-CN" sz="1600" b="1" kern="1200" dirty="0">
                          <a:latin typeface="+mj-ea"/>
                          <a:ea typeface="+mj-ea"/>
                        </a:rPr>
                        <a:t> </a:t>
                      </a:r>
                      <a:r>
                        <a:rPr lang="zh-CN" altLang="en-US" sz="1600" b="1" kern="1200" dirty="0">
                          <a:latin typeface="+mj-ea"/>
                          <a:ea typeface="+mj-ea"/>
                        </a:rPr>
                        <a:t>等</a:t>
                      </a:r>
                      <a:endParaRPr lang="zh-CN" altLang="en-US" sz="1600" b="1" kern="1200" dirty="0">
                        <a:solidFill>
                          <a:schemeClr val="dk1"/>
                        </a:solidFill>
                        <a:latin typeface="+mj-ea"/>
                        <a:ea typeface="+mj-ea"/>
                        <a:cs typeface="Times New Roman" panose="02020603050405020304" pitchFamily="18" charset="0"/>
                      </a:endParaRP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zh-CN" altLang="zh-CN" sz="1600" b="1" kern="1200" dirty="0">
                          <a:latin typeface="+mj-ea"/>
                          <a:ea typeface="+mj-ea"/>
                        </a:rPr>
                        <a:t>进行停车设施选址时， 基于停车场服务半径和驾驶者可容忍的最大步行距离考虑， 把</a:t>
                      </a:r>
                      <a:r>
                        <a:rPr lang="zh-CN" altLang="zh-CN" sz="1600" b="1" kern="1200" dirty="0">
                          <a:solidFill>
                            <a:srgbClr val="FF0000"/>
                          </a:solidFill>
                          <a:latin typeface="+mj-ea"/>
                          <a:ea typeface="+mj-ea"/>
                        </a:rPr>
                        <a:t>停车者步行距离最短</a:t>
                      </a:r>
                      <a:r>
                        <a:rPr lang="zh-CN" altLang="zh-CN" sz="1600" b="1" kern="1200" dirty="0">
                          <a:latin typeface="+mj-ea"/>
                          <a:ea typeface="+mj-ea"/>
                        </a:rPr>
                        <a:t>作为唯一目标， 提出了单目标选址模型</a:t>
                      </a:r>
                      <a:endParaRPr lang="zh-CN" altLang="en-US" sz="1600" b="1" kern="1200" dirty="0">
                        <a:solidFill>
                          <a:schemeClr val="dk1"/>
                        </a:solidFill>
                        <a:latin typeface="+mj-ea"/>
                        <a:ea typeface="+mj-ea"/>
                        <a:cs typeface="+mn-cs"/>
                      </a:endParaRPr>
                    </a:p>
                  </a:txBody>
                  <a:tcPr anchor="ctr"/>
                </a:tc>
                <a:extLst>
                  <a:ext uri="{0D108BD9-81ED-4DB2-BD59-A6C34878D82A}">
                    <a16:rowId xmlns:a16="http://schemas.microsoft.com/office/drawing/2014/main" val="2142749349"/>
                  </a:ext>
                </a:extLst>
              </a:tr>
              <a:tr h="666004">
                <a:tc>
                  <a:txBody>
                    <a:bodyPr/>
                    <a:lstStyle/>
                    <a:p>
                      <a:pPr algn="ctr"/>
                      <a:r>
                        <a:rPr lang="zh-CN" altLang="en-US" sz="1600" b="1" dirty="0">
                          <a:latin typeface="+mj-ea"/>
                          <a:ea typeface="+mj-ea"/>
                        </a:rPr>
                        <a:t>多目标</a:t>
                      </a: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zh-CN" altLang="zh-CN" sz="1600" b="1" kern="1200" dirty="0">
                          <a:latin typeface="+mj-ea"/>
                          <a:ea typeface="+mj-ea"/>
                        </a:rPr>
                        <a:t>陈峻、王炜等</a:t>
                      </a:r>
                      <a:endParaRPr lang="zh-CN" altLang="en-US" sz="1600" b="1" kern="1200" dirty="0">
                        <a:solidFill>
                          <a:schemeClr val="dk1"/>
                        </a:solidFill>
                        <a:latin typeface="+mj-ea"/>
                        <a:ea typeface="+mj-ea"/>
                        <a:cs typeface="+mn-cs"/>
                      </a:endParaRP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zh-CN" altLang="zh-CN" sz="1600" b="1" kern="1200" dirty="0">
                          <a:latin typeface="+mj-ea"/>
                          <a:ea typeface="+mj-ea"/>
                        </a:rPr>
                        <a:t>在停车场效用评价指标基础上建立了多目标多层次的综合规划模型， 利用停车场对距离条件的限制分别确定</a:t>
                      </a:r>
                      <a:r>
                        <a:rPr lang="zh-CN" altLang="zh-CN" sz="1600" b="1" kern="1200" dirty="0">
                          <a:solidFill>
                            <a:srgbClr val="FF0000"/>
                          </a:solidFill>
                          <a:latin typeface="+mj-ea"/>
                          <a:ea typeface="+mj-ea"/>
                        </a:rPr>
                        <a:t>停车场的位置</a:t>
                      </a:r>
                      <a:r>
                        <a:rPr lang="zh-CN" altLang="zh-CN" sz="1600" b="1" kern="1200" dirty="0">
                          <a:latin typeface="+mj-ea"/>
                          <a:ea typeface="+mj-ea"/>
                        </a:rPr>
                        <a:t>和对</a:t>
                      </a:r>
                      <a:r>
                        <a:rPr lang="zh-CN" altLang="zh-CN" sz="1600" b="1" kern="1200" dirty="0">
                          <a:solidFill>
                            <a:srgbClr val="FF0000"/>
                          </a:solidFill>
                          <a:latin typeface="+mj-ea"/>
                          <a:ea typeface="+mj-ea"/>
                        </a:rPr>
                        <a:t>可行位置</a:t>
                      </a:r>
                      <a:r>
                        <a:rPr lang="zh-CN" altLang="zh-CN" sz="1600" b="1" kern="1200" dirty="0">
                          <a:latin typeface="+mj-ea"/>
                          <a:ea typeface="+mj-ea"/>
                        </a:rPr>
                        <a:t>的进一步优化， 并设计了算法实现对最优建设位置的求解， 该模型在实际应用中取得较好效果</a:t>
                      </a:r>
                      <a:r>
                        <a:rPr lang="en-US" altLang="zh-CN" sz="1600" b="1" kern="1200" dirty="0">
                          <a:latin typeface="+mj-ea"/>
                          <a:ea typeface="+mj-ea"/>
                        </a:rPr>
                        <a:t> </a:t>
                      </a:r>
                      <a:r>
                        <a:rPr lang="zh-CN" altLang="zh-CN" sz="1600" b="1" kern="1200" dirty="0">
                          <a:latin typeface="+mj-ea"/>
                          <a:ea typeface="+mj-ea"/>
                        </a:rPr>
                        <a:t>。</a:t>
                      </a:r>
                      <a:endParaRPr lang="zh-CN" altLang="en-US" sz="1600" b="1" kern="1200" dirty="0">
                        <a:solidFill>
                          <a:schemeClr val="dk1"/>
                        </a:solidFill>
                        <a:latin typeface="+mj-ea"/>
                        <a:ea typeface="+mj-ea"/>
                        <a:cs typeface="+mn-cs"/>
                      </a:endParaRPr>
                    </a:p>
                  </a:txBody>
                  <a:tcPr anchor="ctr"/>
                </a:tc>
                <a:extLst>
                  <a:ext uri="{0D108BD9-81ED-4DB2-BD59-A6C34878D82A}">
                    <a16:rowId xmlns:a16="http://schemas.microsoft.com/office/drawing/2014/main" val="1653395177"/>
                  </a:ext>
                </a:extLst>
              </a:tr>
              <a:tr h="708535">
                <a:tc>
                  <a:txBody>
                    <a:bodyPr/>
                    <a:lstStyle/>
                    <a:p>
                      <a:pPr algn="ctr"/>
                      <a:r>
                        <a:rPr lang="en-US" altLang="zh-CN" sz="1600" b="1" dirty="0">
                          <a:latin typeface="+mj-ea"/>
                          <a:ea typeface="+mj-ea"/>
                        </a:rPr>
                        <a:t>GIS</a:t>
                      </a:r>
                      <a:r>
                        <a:rPr lang="zh-CN" altLang="en-US" sz="1600" b="1" dirty="0">
                          <a:latin typeface="+mj-ea"/>
                          <a:ea typeface="+mj-ea"/>
                        </a:rPr>
                        <a:t>方法</a:t>
                      </a: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zh-CN" altLang="zh-CN" sz="1600" b="1" kern="1200" dirty="0">
                          <a:latin typeface="+mj-ea"/>
                          <a:ea typeface="+mj-ea"/>
                        </a:rPr>
                        <a:t>易鸿杰</a:t>
                      </a:r>
                      <a:endParaRPr lang="zh-CN" altLang="en-US" sz="1600" b="1" kern="1200" dirty="0">
                        <a:solidFill>
                          <a:schemeClr val="dk1"/>
                        </a:solidFill>
                        <a:latin typeface="+mj-ea"/>
                        <a:ea typeface="+mj-ea"/>
                        <a:cs typeface="+mn-cs"/>
                      </a:endParaRPr>
                    </a:p>
                  </a:txBody>
                  <a:tcPr anchor="ctr"/>
                </a:tc>
                <a:tc>
                  <a:txBody>
                    <a:bodyPr/>
                    <a:lstStyle/>
                    <a:p>
                      <a:pPr marL="0" marR="0" lvl="0" indent="0" algn="ctr" defTabSz="914083" rtl="0" eaLnBrk="1" fontAlgn="auto" latinLnBrk="0" hangingPunct="1">
                        <a:lnSpc>
                          <a:spcPct val="100000"/>
                        </a:lnSpc>
                        <a:spcBef>
                          <a:spcPts val="0"/>
                        </a:spcBef>
                        <a:spcAft>
                          <a:spcPts val="0"/>
                        </a:spcAft>
                        <a:buClrTx/>
                        <a:buSzTx/>
                        <a:buFontTx/>
                        <a:buNone/>
                        <a:tabLst/>
                        <a:defRPr/>
                      </a:pPr>
                      <a:r>
                        <a:rPr lang="zh-CN" altLang="zh-CN" sz="1600" b="1" kern="1200" dirty="0">
                          <a:latin typeface="+mj-ea"/>
                          <a:ea typeface="+mj-ea"/>
                        </a:rPr>
                        <a:t>利用</a:t>
                      </a:r>
                      <a:r>
                        <a:rPr lang="en-US" altLang="zh-CN" sz="1600" b="1" kern="1200" dirty="0">
                          <a:latin typeface="+mj-ea"/>
                          <a:ea typeface="+mj-ea"/>
                        </a:rPr>
                        <a:t>GIS</a:t>
                      </a:r>
                      <a:r>
                        <a:rPr lang="zh-CN" altLang="zh-CN" sz="1600" b="1" kern="1200" dirty="0">
                          <a:latin typeface="+mj-ea"/>
                          <a:ea typeface="+mj-ea"/>
                        </a:rPr>
                        <a:t>的层次分析法将多目标的停车场选址问题转化为某一功能小区内的</a:t>
                      </a:r>
                      <a:r>
                        <a:rPr lang="zh-CN" altLang="zh-CN" sz="1600" b="1" kern="1200" dirty="0">
                          <a:solidFill>
                            <a:srgbClr val="FF0000"/>
                          </a:solidFill>
                          <a:latin typeface="+mj-ea"/>
                          <a:ea typeface="+mj-ea"/>
                        </a:rPr>
                        <a:t>单目标选址</a:t>
                      </a:r>
                      <a:r>
                        <a:rPr lang="zh-CN" altLang="zh-CN" sz="1600" b="1" kern="1200" dirty="0">
                          <a:latin typeface="+mj-ea"/>
                          <a:ea typeface="+mj-ea"/>
                        </a:rPr>
                        <a:t>问题， 分别针对己建城区改造和新建城区两种情况进行讨论， 同时借助</a:t>
                      </a:r>
                      <a:r>
                        <a:rPr lang="en-US" altLang="zh-CN" sz="1600" b="1" kern="1200" dirty="0">
                          <a:latin typeface="+mj-ea"/>
                          <a:ea typeface="+mj-ea"/>
                        </a:rPr>
                        <a:t>GIS</a:t>
                      </a:r>
                      <a:r>
                        <a:rPr lang="zh-CN" altLang="zh-CN" sz="1600" b="1" kern="1200" dirty="0">
                          <a:latin typeface="+mj-ea"/>
                          <a:ea typeface="+mj-ea"/>
                        </a:rPr>
                        <a:t>平台实现分析结果可视化，这能够使计算结果更加精确。</a:t>
                      </a:r>
                      <a:endParaRPr lang="zh-CN" altLang="en-US" sz="1600" b="1" kern="1200" dirty="0">
                        <a:solidFill>
                          <a:schemeClr val="dk1"/>
                        </a:solidFill>
                        <a:latin typeface="+mj-ea"/>
                        <a:ea typeface="+mj-ea"/>
                        <a:cs typeface="+mn-cs"/>
                      </a:endParaRPr>
                    </a:p>
                  </a:txBody>
                  <a:tcPr anchor="ctr"/>
                </a:tc>
                <a:extLst>
                  <a:ext uri="{0D108BD9-81ED-4DB2-BD59-A6C34878D82A}">
                    <a16:rowId xmlns:a16="http://schemas.microsoft.com/office/drawing/2014/main" val="3373981800"/>
                  </a:ext>
                </a:extLst>
              </a:tr>
            </a:tbl>
          </a:graphicData>
        </a:graphic>
      </p:graphicFrame>
    </p:spTree>
    <p:extLst>
      <p:ext uri="{BB962C8B-B14F-4D97-AF65-F5344CB8AC3E}">
        <p14:creationId xmlns:p14="http://schemas.microsoft.com/office/powerpoint/2010/main" val="4022619390"/>
      </p:ext>
    </p:extLst>
  </p:cSld>
  <p:clrMapOvr>
    <a:masterClrMapping/>
  </p:clrMapOvr>
  <mc:AlternateContent xmlns:mc="http://schemas.openxmlformats.org/markup-compatibility/2006" xmlns:p14="http://schemas.microsoft.com/office/powerpoint/2010/main">
    <mc:Choice Requires="p14">
      <p:transition spd="slow" p14:dur="2000" advTm="1391"/>
    </mc:Choice>
    <mc:Fallback xmlns="">
      <p:transition spd="slow" advTm="139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E2B14E-32D2-44B7-B60D-6CC9B1C09516}"/>
              </a:ext>
            </a:extLst>
          </p:cNvPr>
          <p:cNvSpPr txBox="1"/>
          <p:nvPr/>
        </p:nvSpPr>
        <p:spPr>
          <a:xfrm>
            <a:off x="473302" y="222589"/>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38100" dist="38100" dir="2700000" algn="tl">
                    <a:srgbClr val="000000">
                      <a:alpha val="43137"/>
                    </a:srgbClr>
                  </a:outerShdw>
                </a:effectLst>
                <a:latin typeface="Arial" panose="020B0604020202020204" pitchFamily="34" charset="0"/>
              </a:rPr>
              <a:t>国内外研究现状</a:t>
            </a:r>
          </a:p>
        </p:txBody>
      </p:sp>
      <p:cxnSp>
        <p:nvCxnSpPr>
          <p:cNvPr id="5" name="直接连接符 4">
            <a:extLst>
              <a:ext uri="{FF2B5EF4-FFF2-40B4-BE49-F238E27FC236}">
                <a16:creationId xmlns:a16="http://schemas.microsoft.com/office/drawing/2014/main" id="{1B0CF3B6-8FD3-482E-B91B-BB056168642E}"/>
              </a:ext>
            </a:extLst>
          </p:cNvPr>
          <p:cNvCxnSpPr>
            <a:cxnSpLocks/>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423876B-AC7D-4CEC-8F67-99E115BED1E7}"/>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7" name="文本框 6">
            <a:extLst>
              <a:ext uri="{FF2B5EF4-FFF2-40B4-BE49-F238E27FC236}">
                <a16:creationId xmlns:a16="http://schemas.microsoft.com/office/drawing/2014/main" id="{C85077CE-C89E-4FE2-A6C2-E7C54FDFEDBB}"/>
              </a:ext>
            </a:extLst>
          </p:cNvPr>
          <p:cNvSpPr txBox="1"/>
          <p:nvPr/>
        </p:nvSpPr>
        <p:spPr>
          <a:xfrm>
            <a:off x="473302" y="785368"/>
            <a:ext cx="4672012" cy="276999"/>
          </a:xfrm>
          <a:prstGeom prst="rect">
            <a:avLst/>
          </a:prstGeom>
          <a:noFill/>
        </p:spPr>
        <p:txBody>
          <a:bodyPr wrap="square" rtlCol="0">
            <a:spAutoFit/>
          </a:bodyPr>
          <a:lstStyle/>
          <a:p>
            <a:pPr defTabSz="457200">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DOMESTIC &amp; INTERNATIONAL RESEARCHES</a:t>
            </a:r>
            <a:endParaRPr lang="zh-CN" altLang="en-US"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 name="矩形 10">
            <a:extLst>
              <a:ext uri="{FF2B5EF4-FFF2-40B4-BE49-F238E27FC236}">
                <a16:creationId xmlns:a16="http://schemas.microsoft.com/office/drawing/2014/main" id="{7D622E19-A7D1-45A3-867C-765C195F3720}"/>
              </a:ext>
            </a:extLst>
          </p:cNvPr>
          <p:cNvSpPr/>
          <p:nvPr/>
        </p:nvSpPr>
        <p:spPr>
          <a:xfrm>
            <a:off x="208266" y="2105747"/>
            <a:ext cx="11735202" cy="2536400"/>
          </a:xfrm>
          <a:prstGeom prst="rect">
            <a:avLst/>
          </a:prstGeom>
          <a:noFill/>
          <a:ln w="28575">
            <a:noFill/>
            <a:prstDash val="dash"/>
          </a:ln>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defTabSz="457200">
              <a:lnSpc>
                <a:spcPct val="150000"/>
              </a:lnSpc>
              <a:buClr>
                <a:srgbClr val="1467A0"/>
              </a:buClr>
              <a:buFont typeface="Wingdings" panose="05000000000000000000" pitchFamily="2" charset="2"/>
              <a:buChar char="u"/>
              <a:defRPr/>
            </a:pP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停车需求预测研究多基于</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土地利用强度</a:t>
            </a: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机动车保有量</a:t>
            </a: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建模，需要前期大量的</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调查数据</a:t>
            </a: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，数据收集</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难度大</a:t>
            </a: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。对结构化的交通大数据应用较少。</a:t>
            </a:r>
            <a:endParaRPr lang="en-US" altLang="zh-CN"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a:p>
            <a:pPr marL="285750" lvl="0" indent="-285750" defTabSz="457200">
              <a:lnSpc>
                <a:spcPct val="150000"/>
              </a:lnSpc>
              <a:buClr>
                <a:srgbClr val="1467A0"/>
              </a:buClr>
              <a:buFont typeface="Wingdings" panose="05000000000000000000" pitchFamily="2" charset="2"/>
              <a:buChar char="u"/>
              <a:defRPr/>
            </a:pP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方法大多集中于建立多目标规划模型寻找最优解，考虑影响停车设施选址的因素，多为应用场景的创新。而</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充分利用大规模数据进行停车规律的挖掘以及充分利用</a:t>
            </a:r>
            <a:r>
              <a:rPr lang="en-US" altLang="zh-CN"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OD</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数据等交通大数据的研究还比较少</a:t>
            </a: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a:t>
            </a:r>
            <a:endParaRPr lang="en-US" altLang="zh-CN"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a:p>
            <a:pPr marL="285750" lvl="0" indent="-285750" defTabSz="457200">
              <a:lnSpc>
                <a:spcPct val="150000"/>
              </a:lnSpc>
              <a:buClr>
                <a:srgbClr val="1467A0"/>
              </a:buClr>
              <a:buFont typeface="Wingdings" panose="05000000000000000000" pitchFamily="2" charset="2"/>
              <a:buChar char="u"/>
              <a:defRPr/>
            </a:pPr>
            <a:r>
              <a:rPr lang="zh-CN" altLang="en-US"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目前文献中选址问题的研究的实际案例中多结合某一城市或者地区的现状进行选址，而当选址范围扩大，</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考虑到一线城市的人口规模和土地利用情况的研究较少且对于特定城市的研究方法不适用于其他城市</a:t>
            </a:r>
            <a:endParaRPr lang="en-US" altLang="zh-CN" b="1"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3" name="文本框 2">
            <a:extLst>
              <a:ext uri="{FF2B5EF4-FFF2-40B4-BE49-F238E27FC236}">
                <a16:creationId xmlns:a16="http://schemas.microsoft.com/office/drawing/2014/main" id="{50908898-5C9D-422D-9C41-3F3B0980C665}"/>
              </a:ext>
            </a:extLst>
          </p:cNvPr>
          <p:cNvSpPr txBox="1">
            <a:spLocks noChangeArrowheads="1"/>
          </p:cNvSpPr>
          <p:nvPr/>
        </p:nvSpPr>
        <p:spPr bwMode="auto">
          <a:xfrm>
            <a:off x="116187" y="1225036"/>
            <a:ext cx="70747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lang="zh-CN" altLang="en-US" sz="2400" b="1" dirty="0">
                <a:latin typeface="微软雅黑" panose="020B0503020204020204" pitchFamily="34" charset="-122"/>
                <a:ea typeface="微软雅黑" panose="020B0503020204020204" pitchFamily="34" charset="-122"/>
                <a:cs typeface="Aparajita" panose="020B0604020202020204" pitchFamily="34" charset="0"/>
              </a:rPr>
              <a:t>研究现状总结</a:t>
            </a:r>
          </a:p>
        </p:txBody>
      </p:sp>
      <p:sp>
        <p:nvSpPr>
          <p:cNvPr id="10" name="矩形 9">
            <a:extLst>
              <a:ext uri="{FF2B5EF4-FFF2-40B4-BE49-F238E27FC236}">
                <a16:creationId xmlns:a16="http://schemas.microsoft.com/office/drawing/2014/main" id="{5CD0763A-1613-4EBC-8DEC-8346F9F0BED8}"/>
              </a:ext>
            </a:extLst>
          </p:cNvPr>
          <p:cNvSpPr/>
          <p:nvPr/>
        </p:nvSpPr>
        <p:spPr bwMode="auto">
          <a:xfrm>
            <a:off x="221688" y="1824956"/>
            <a:ext cx="11633614" cy="2817192"/>
          </a:xfrm>
          <a:prstGeom prst="rect">
            <a:avLst/>
          </a:prstGeom>
          <a:noFill/>
          <a:ln w="28575" cap="flat" cmpd="sng" algn="ctr">
            <a:solidFill>
              <a:srgbClr val="2A638F"/>
            </a:solidFill>
            <a:prstDash val="lgDash"/>
            <a:round/>
            <a:headEnd type="none" w="med" len="med"/>
            <a:tailEnd type="none" w="med" len="med"/>
          </a:ln>
        </p:spPr>
        <p:txBody>
          <a:bodyPr wrap="none" anchor="ctr"/>
          <a:lstStyle/>
          <a:p>
            <a:pPr eaLnBrk="1" hangingPunct="1">
              <a:defRPr/>
            </a:pPr>
            <a:endParaRPr lang="zh-CN" altLang="en-US" sz="1400" dirty="0"/>
          </a:p>
        </p:txBody>
      </p:sp>
      <p:sp>
        <p:nvSpPr>
          <p:cNvPr id="9" name="文本框 40">
            <a:extLst>
              <a:ext uri="{FF2B5EF4-FFF2-40B4-BE49-F238E27FC236}">
                <a16:creationId xmlns:a16="http://schemas.microsoft.com/office/drawing/2014/main" id="{0DA42E7E-8517-4F92-BCBC-CDF224B95E26}"/>
              </a:ext>
            </a:extLst>
          </p:cNvPr>
          <p:cNvSpPr txBox="1">
            <a:spLocks noChangeArrowheads="1"/>
          </p:cNvSpPr>
          <p:nvPr/>
        </p:nvSpPr>
        <p:spPr bwMode="auto">
          <a:xfrm>
            <a:off x="208266" y="1652874"/>
            <a:ext cx="2204946"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 研究短板</a:t>
            </a:r>
          </a:p>
        </p:txBody>
      </p:sp>
      <p:sp>
        <p:nvSpPr>
          <p:cNvPr id="12" name="矩形 11">
            <a:extLst>
              <a:ext uri="{FF2B5EF4-FFF2-40B4-BE49-F238E27FC236}">
                <a16:creationId xmlns:a16="http://schemas.microsoft.com/office/drawing/2014/main" id="{F8CD9368-FCC2-4A09-BCC2-C205F47F60C7}"/>
              </a:ext>
            </a:extLst>
          </p:cNvPr>
          <p:cNvSpPr/>
          <p:nvPr/>
        </p:nvSpPr>
        <p:spPr bwMode="auto">
          <a:xfrm>
            <a:off x="235110" y="5146594"/>
            <a:ext cx="11748624" cy="1488817"/>
          </a:xfrm>
          <a:prstGeom prst="rect">
            <a:avLst/>
          </a:prstGeom>
          <a:noFill/>
          <a:ln w="28575" cap="flat" cmpd="sng" algn="ctr">
            <a:solidFill>
              <a:srgbClr val="2A638F"/>
            </a:solidFill>
            <a:prstDash val="lgDash"/>
            <a:round/>
            <a:headEnd type="none" w="med" len="med"/>
            <a:tailEnd type="none" w="med" len="med"/>
          </a:ln>
        </p:spPr>
        <p:txBody>
          <a:bodyPr wrap="none" anchor="ctr"/>
          <a:lstStyle/>
          <a:p>
            <a:pPr eaLnBrk="1" hangingPunct="1">
              <a:defRPr/>
            </a:pPr>
            <a:endParaRPr lang="zh-CN" altLang="en-US" sz="1400" dirty="0"/>
          </a:p>
        </p:txBody>
      </p:sp>
      <p:sp>
        <p:nvSpPr>
          <p:cNvPr id="14" name="文本框 40">
            <a:extLst>
              <a:ext uri="{FF2B5EF4-FFF2-40B4-BE49-F238E27FC236}">
                <a16:creationId xmlns:a16="http://schemas.microsoft.com/office/drawing/2014/main" id="{BD764A45-515B-4EFA-BA9C-CCC948A602B0}"/>
              </a:ext>
            </a:extLst>
          </p:cNvPr>
          <p:cNvSpPr txBox="1">
            <a:spLocks noChangeArrowheads="1"/>
          </p:cNvSpPr>
          <p:nvPr/>
        </p:nvSpPr>
        <p:spPr bwMode="auto">
          <a:xfrm>
            <a:off x="221688" y="4890275"/>
            <a:ext cx="2204946"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 改进点分析</a:t>
            </a:r>
          </a:p>
        </p:txBody>
      </p:sp>
      <p:sp>
        <p:nvSpPr>
          <p:cNvPr id="4" name="矩形 3">
            <a:extLst>
              <a:ext uri="{FF2B5EF4-FFF2-40B4-BE49-F238E27FC236}">
                <a16:creationId xmlns:a16="http://schemas.microsoft.com/office/drawing/2014/main" id="{9EED0976-A591-45E6-B7F7-C758C2BC950E}"/>
              </a:ext>
            </a:extLst>
          </p:cNvPr>
          <p:cNvSpPr/>
          <p:nvPr/>
        </p:nvSpPr>
        <p:spPr>
          <a:xfrm>
            <a:off x="293168" y="5290385"/>
            <a:ext cx="11721780" cy="1289905"/>
          </a:xfrm>
          <a:prstGeom prst="rect">
            <a:avLst/>
          </a:prstGeom>
        </p:spPr>
        <p:txBody>
          <a:bodyPr wrap="square">
            <a:spAutoFit/>
          </a:bodyPr>
          <a:lstStyle/>
          <a:p>
            <a:pPr indent="-360000" defTabSz="457200">
              <a:lnSpc>
                <a:spcPct val="150000"/>
              </a:lnSpc>
              <a:buClr>
                <a:srgbClr val="1467A0"/>
              </a:buClr>
              <a:buFont typeface="Wingdings" pitchFamily="2" charset="2"/>
              <a:buChar char="u"/>
              <a:defRPr/>
            </a:pPr>
            <a:r>
              <a:rPr lang="zh-CN" altLang="en-US" b="1" dirty="0">
                <a:latin typeface="微软雅黑" panose="020B0503020204020204" pitchFamily="34" charset="-122"/>
                <a:ea typeface="微软雅黑" panose="020B0503020204020204" pitchFamily="34" charset="-122"/>
                <a:cs typeface="Aparajita" panose="020B0604020202020204" pitchFamily="34" charset="0"/>
              </a:rPr>
              <a:t>在解决停车需求预测问题上，充分利用通勤数据和现有停车设施停车记录数据，对小样本进行</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扩样</a:t>
            </a:r>
            <a:r>
              <a:rPr lang="zh-CN" altLang="en-US" b="1" dirty="0">
                <a:latin typeface="微软雅黑" panose="020B0503020204020204" pitchFamily="34" charset="-122"/>
                <a:ea typeface="微软雅黑" panose="020B0503020204020204" pitchFamily="34" charset="-122"/>
                <a:cs typeface="Aparajita" panose="020B0604020202020204" pitchFamily="34" charset="0"/>
              </a:rPr>
              <a:t>。</a:t>
            </a:r>
            <a:endParaRPr lang="en-US" altLang="zh-CN" b="1" dirty="0">
              <a:latin typeface="微软雅黑" panose="020B0503020204020204" pitchFamily="34" charset="-122"/>
              <a:ea typeface="微软雅黑" panose="020B0503020204020204" pitchFamily="34" charset="-122"/>
              <a:cs typeface="Aparajita" panose="020B0604020202020204" pitchFamily="34" charset="0"/>
            </a:endParaRPr>
          </a:p>
          <a:p>
            <a:pPr lvl="0" indent="-360000" defTabSz="457200">
              <a:lnSpc>
                <a:spcPct val="150000"/>
              </a:lnSpc>
              <a:buClr>
                <a:srgbClr val="1467A0"/>
              </a:buClr>
              <a:buFont typeface="Wingdings" pitchFamily="2" charset="2"/>
              <a:buChar char="u"/>
              <a:defRPr/>
            </a:pPr>
            <a:r>
              <a:rPr lang="zh-CN" altLang="en-US" b="1" dirty="0">
                <a:latin typeface="微软雅黑" panose="020B0503020204020204" pitchFamily="34" charset="-122"/>
                <a:ea typeface="微软雅黑" panose="020B0503020204020204" pitchFamily="34" charset="-122"/>
                <a:cs typeface="Aparajita" panose="020B0604020202020204" pitchFamily="34" charset="0"/>
              </a:rPr>
              <a:t>充分利用数据的优势，挖掘分析数据的</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时空特征</a:t>
            </a:r>
            <a:r>
              <a:rPr lang="zh-CN" altLang="en-US" b="1" dirty="0">
                <a:latin typeface="微软雅黑" panose="020B0503020204020204" pitchFamily="34" charset="-122"/>
                <a:ea typeface="微软雅黑" panose="020B0503020204020204" pitchFamily="34" charset="-122"/>
                <a:cs typeface="Aparajita" panose="020B0604020202020204" pitchFamily="34" charset="0"/>
              </a:rPr>
              <a:t>。将人工智能的方法与选址问题相结合。</a:t>
            </a:r>
            <a:endParaRPr lang="en-US" altLang="zh-CN" b="1" dirty="0">
              <a:latin typeface="微软雅黑" panose="020B0503020204020204" pitchFamily="34" charset="-122"/>
              <a:ea typeface="微软雅黑" panose="020B0503020204020204" pitchFamily="34" charset="-122"/>
              <a:cs typeface="Aparajita" panose="020B0604020202020204" pitchFamily="34" charset="0"/>
            </a:endParaRPr>
          </a:p>
          <a:p>
            <a:pPr lvl="0" indent="-360000" defTabSz="457200">
              <a:lnSpc>
                <a:spcPct val="150000"/>
              </a:lnSpc>
              <a:buClr>
                <a:srgbClr val="1467A0"/>
              </a:buClr>
              <a:buFont typeface="Wingdings" pitchFamily="2" charset="2"/>
              <a:buChar char="u"/>
              <a:defRPr/>
            </a:pPr>
            <a:r>
              <a:rPr lang="zh-CN" altLang="en-US" b="1" dirty="0">
                <a:latin typeface="微软雅黑" panose="020B0503020204020204" pitchFamily="34" charset="-122"/>
                <a:ea typeface="微软雅黑" panose="020B0503020204020204" pitchFamily="34" charset="-122"/>
                <a:cs typeface="Aparajita" panose="020B0604020202020204" pitchFamily="34" charset="0"/>
              </a:rPr>
              <a:t>基于大规模结构化的数据，可将选址模型进行</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通用化推广</a:t>
            </a:r>
            <a:r>
              <a:rPr lang="zh-CN" altLang="en-US" b="1" dirty="0">
                <a:latin typeface="微软雅黑" panose="020B0503020204020204" pitchFamily="34" charset="-122"/>
                <a:ea typeface="微软雅黑" panose="020B0503020204020204" pitchFamily="34" charset="-122"/>
                <a:cs typeface="Aparajita" panose="020B0604020202020204" pitchFamily="34" charset="0"/>
              </a:rPr>
              <a:t>，针对不同地域的停车设施选址都可以。</a:t>
            </a:r>
            <a:endParaRPr lang="en-US" altLang="zh-CN" b="1" dirty="0">
              <a:latin typeface="微软雅黑" panose="020B0503020204020204" pitchFamily="34" charset="-122"/>
              <a:ea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711356260"/>
      </p:ext>
    </p:extLst>
  </p:cSld>
  <p:clrMapOvr>
    <a:masterClrMapping/>
  </p:clrMapOvr>
  <mc:AlternateContent xmlns:mc="http://schemas.openxmlformats.org/markup-compatibility/2006" xmlns:p14="http://schemas.microsoft.com/office/powerpoint/2010/main">
    <mc:Choice Requires="p14">
      <p:transition spd="slow" p14:dur="2000" advTm="1439"/>
    </mc:Choice>
    <mc:Fallback xmlns="">
      <p:transition spd="slow" advTm="14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FF0000"/>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3283006515"/>
      </p:ext>
    </p:extLst>
  </p:cSld>
  <p:clrMapOvr>
    <a:masterClrMapping/>
  </p:clrMapOvr>
  <mc:AlternateContent xmlns:mc="http://schemas.openxmlformats.org/markup-compatibility/2006" xmlns:p14="http://schemas.microsoft.com/office/powerpoint/2010/main">
    <mc:Choice Requires="p14">
      <p:transition spd="slow" p14:dur="2000" advTm="590"/>
    </mc:Choice>
    <mc:Fallback xmlns="">
      <p:transition spd="slow" advTm="5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38100" dist="38100" dir="2700000" algn="tl">
                    <a:srgbClr val="000000">
                      <a:alpha val="43137"/>
                    </a:srgbClr>
                  </a:outerShdw>
                </a:effectLst>
                <a:latin typeface="Arial" panose="020B0604020202020204" pitchFamily="34" charset="0"/>
              </a:rPr>
              <a:t>研究目标</a:t>
            </a: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266700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RESEARCHE OBJECTIVES</a:t>
            </a:r>
            <a:endParaRPr lang="zh-CN" altLang="en-US"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2" name="矩形 1">
            <a:extLst>
              <a:ext uri="{FF2B5EF4-FFF2-40B4-BE49-F238E27FC236}">
                <a16:creationId xmlns:a16="http://schemas.microsoft.com/office/drawing/2014/main" id="{8221AB52-B0C7-46D3-9CD6-2D66C273747C}"/>
              </a:ext>
            </a:extLst>
          </p:cNvPr>
          <p:cNvSpPr/>
          <p:nvPr/>
        </p:nvSpPr>
        <p:spPr>
          <a:xfrm>
            <a:off x="3430382" y="2615146"/>
            <a:ext cx="8616875" cy="2182329"/>
          </a:xfrm>
          <a:prstGeom prst="rect">
            <a:avLst/>
          </a:prstGeom>
        </p:spPr>
        <p:txBody>
          <a:bodyPr wrap="square">
            <a:spAutoFit/>
          </a:bodyPr>
          <a:lstStyle/>
          <a:p>
            <a:pPr marL="342900" indent="-342900">
              <a:lnSpc>
                <a:spcPct val="140000"/>
              </a:lnSpc>
              <a:buFont typeface="Wingdings" panose="05000000000000000000" pitchFamily="2" charset="2"/>
              <a:buChar char="Ø"/>
            </a:pPr>
            <a:r>
              <a:rPr lang="zh-CN" altLang="en-US" sz="2000" dirty="0">
                <a:solidFill>
                  <a:srgbClr val="000000"/>
                </a:solidFill>
                <a:latin typeface="宋体" panose="02010600030101010101" pitchFamily="2" charset="-122"/>
                <a:ea typeface="宋体" panose="02010600030101010101" pitchFamily="2" charset="-122"/>
              </a:rPr>
              <a:t>据对通勤人口的空间分布特征就行</a:t>
            </a:r>
            <a:r>
              <a:rPr lang="zh-CN" altLang="en-US" sz="2000" dirty="0">
                <a:solidFill>
                  <a:srgbClr val="FF0000"/>
                </a:solidFill>
                <a:latin typeface="宋体" panose="02010600030101010101" pitchFamily="2" charset="-122"/>
                <a:ea typeface="宋体" panose="02010600030101010101" pitchFamily="2" charset="-122"/>
              </a:rPr>
              <a:t>分析挖掘</a:t>
            </a:r>
            <a:r>
              <a:rPr lang="zh-CN" altLang="en-US" sz="2000" dirty="0">
                <a:solidFill>
                  <a:srgbClr val="000000"/>
                </a:solidFill>
                <a:latin typeface="宋体" panose="02010600030101010101" pitchFamily="2" charset="-122"/>
                <a:ea typeface="宋体" panose="02010600030101010101" pitchFamily="2" charset="-122"/>
              </a:rPr>
              <a:t>，结合现有停车设施停车记录数据对停车需求进行小样本</a:t>
            </a:r>
            <a:r>
              <a:rPr lang="zh-CN" altLang="en-US" sz="2000" dirty="0">
                <a:solidFill>
                  <a:srgbClr val="FF0000"/>
                </a:solidFill>
                <a:latin typeface="宋体" panose="02010600030101010101" pitchFamily="2" charset="-122"/>
                <a:ea typeface="宋体" panose="02010600030101010101" pitchFamily="2" charset="-122"/>
              </a:rPr>
              <a:t>扩样</a:t>
            </a:r>
            <a:r>
              <a:rPr lang="zh-CN" altLang="en-US" sz="2000" dirty="0">
                <a:solidFill>
                  <a:srgbClr val="000000"/>
                </a:solidFill>
                <a:latin typeface="宋体" panose="02010600030101010101" pitchFamily="2" charset="-122"/>
                <a:ea typeface="宋体" panose="02010600030101010101" pitchFamily="2" charset="-122"/>
              </a:rPr>
              <a:t>。</a:t>
            </a:r>
            <a:endParaRPr lang="en-US" altLang="zh-CN" sz="2000" dirty="0">
              <a:solidFill>
                <a:srgbClr val="000000"/>
              </a:solidFill>
              <a:latin typeface="宋体" panose="02010600030101010101" pitchFamily="2" charset="-122"/>
              <a:ea typeface="宋体" panose="02010600030101010101" pitchFamily="2" charset="-122"/>
            </a:endParaRPr>
          </a:p>
          <a:p>
            <a:pPr marL="342900" indent="-342900">
              <a:lnSpc>
                <a:spcPct val="140000"/>
              </a:lnSpc>
              <a:buFont typeface="Wingdings" panose="05000000000000000000" pitchFamily="2" charset="2"/>
              <a:buChar char="Ø"/>
            </a:pPr>
            <a:endParaRPr lang="zh-CN" altLang="en-US" sz="2000" dirty="0">
              <a:solidFill>
                <a:srgbClr val="000000"/>
              </a:solidFill>
              <a:latin typeface="宋体" panose="02010600030101010101" pitchFamily="2" charset="-122"/>
              <a:ea typeface="宋体" panose="02010600030101010101" pitchFamily="2" charset="-122"/>
            </a:endParaRPr>
          </a:p>
          <a:p>
            <a:pPr marL="342900" indent="-342900">
              <a:lnSpc>
                <a:spcPct val="140000"/>
              </a:lnSpc>
              <a:buFont typeface="Wingdings" panose="05000000000000000000" pitchFamily="2" charset="2"/>
              <a:buChar char="Ø"/>
            </a:pPr>
            <a:r>
              <a:rPr lang="zh-CN" altLang="en-US" sz="2000" dirty="0">
                <a:solidFill>
                  <a:srgbClr val="000000"/>
                </a:solidFill>
                <a:latin typeface="宋体" panose="02010600030101010101" pitchFamily="2" charset="-122"/>
                <a:ea typeface="宋体" panose="02010600030101010101" pitchFamily="2" charset="-122"/>
              </a:rPr>
              <a:t>根据待选停车设施到工作场所的</a:t>
            </a:r>
            <a:r>
              <a:rPr lang="zh-CN" altLang="en-US" sz="2000" dirty="0">
                <a:solidFill>
                  <a:srgbClr val="FF0000"/>
                </a:solidFill>
                <a:latin typeface="宋体" panose="02010600030101010101" pitchFamily="2" charset="-122"/>
                <a:ea typeface="宋体" panose="02010600030101010101" pitchFamily="2" charset="-122"/>
              </a:rPr>
              <a:t>距离最短</a:t>
            </a:r>
            <a:r>
              <a:rPr lang="zh-CN" altLang="en-US" sz="2000" dirty="0">
                <a:solidFill>
                  <a:srgbClr val="000000"/>
                </a:solidFill>
                <a:latin typeface="宋体" panose="02010600030101010101" pitchFamily="2" charset="-122"/>
                <a:ea typeface="宋体" panose="02010600030101010101" pitchFamily="2" charset="-122"/>
              </a:rPr>
              <a:t>、停车设施</a:t>
            </a:r>
            <a:r>
              <a:rPr lang="zh-CN" altLang="en-US" sz="2000" dirty="0">
                <a:solidFill>
                  <a:srgbClr val="FF0000"/>
                </a:solidFill>
                <a:latin typeface="宋体" panose="02010600030101010101" pitchFamily="2" charset="-122"/>
                <a:ea typeface="宋体" panose="02010600030101010101" pitchFamily="2" charset="-122"/>
              </a:rPr>
              <a:t>建设成本最低</a:t>
            </a:r>
            <a:r>
              <a:rPr lang="zh-CN" altLang="en-US" sz="2000" dirty="0">
                <a:solidFill>
                  <a:srgbClr val="000000"/>
                </a:solidFill>
                <a:latin typeface="宋体" panose="02010600030101010101" pitchFamily="2" charset="-122"/>
                <a:ea typeface="宋体" panose="02010600030101010101" pitchFamily="2" charset="-122"/>
              </a:rPr>
              <a:t>为目标建立优化模型。使得新建停车设施在保障服务水平的同时成本最低。 </a:t>
            </a:r>
          </a:p>
        </p:txBody>
      </p:sp>
      <p:graphicFrame>
        <p:nvGraphicFramePr>
          <p:cNvPr id="6" name="图示 5">
            <a:extLst>
              <a:ext uri="{FF2B5EF4-FFF2-40B4-BE49-F238E27FC236}">
                <a16:creationId xmlns:a16="http://schemas.microsoft.com/office/drawing/2014/main" id="{06318DE5-E2EC-4579-B1C7-706DE1CAC7E3}"/>
              </a:ext>
            </a:extLst>
          </p:cNvPr>
          <p:cNvGraphicFramePr/>
          <p:nvPr>
            <p:extLst>
              <p:ext uri="{D42A27DB-BD31-4B8C-83A1-F6EECF244321}">
                <p14:modId xmlns:p14="http://schemas.microsoft.com/office/powerpoint/2010/main" val="3848908105"/>
              </p:ext>
            </p:extLst>
          </p:nvPr>
        </p:nvGraphicFramePr>
        <p:xfrm>
          <a:off x="-263703" y="1994253"/>
          <a:ext cx="3315116" cy="3695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01395440-AFAA-4A3D-9154-B3A6327D4155}"/>
              </a:ext>
            </a:extLst>
          </p:cNvPr>
          <p:cNvSpPr txBox="1"/>
          <p:nvPr/>
        </p:nvSpPr>
        <p:spPr>
          <a:xfrm>
            <a:off x="686034" y="1363289"/>
            <a:ext cx="11384046" cy="452945"/>
          </a:xfrm>
          <a:prstGeom prst="rect">
            <a:avLst/>
          </a:prstGeom>
          <a:noFill/>
        </p:spPr>
        <p:txBody>
          <a:bodyPr wrap="square" rtlCol="0">
            <a:spAutoFit/>
          </a:bodyPr>
          <a:lstStyle/>
          <a:p>
            <a:pPr>
              <a:lnSpc>
                <a:spcPct val="130000"/>
              </a:lnSpc>
            </a:pPr>
            <a:r>
              <a:rPr lang="zh-CN" altLang="en-US" sz="2000" b="1" dirty="0">
                <a:solidFill>
                  <a:srgbClr val="000000"/>
                </a:solidFill>
                <a:latin typeface="+mj-ea"/>
                <a:ea typeface="+mj-ea"/>
              </a:rPr>
              <a:t>本研究在充分结合实际情况，研究近年来停车设施选址现状的基础上，提出如下</a:t>
            </a:r>
            <a:r>
              <a:rPr lang="zh-CN" altLang="en-US" sz="2000" b="1" dirty="0">
                <a:solidFill>
                  <a:srgbClr val="FF0000"/>
                </a:solidFill>
                <a:latin typeface="+mj-ea"/>
                <a:ea typeface="+mj-ea"/>
              </a:rPr>
              <a:t>研究目标</a:t>
            </a:r>
            <a:r>
              <a:rPr lang="zh-CN" altLang="en-US" sz="2000" b="1" dirty="0">
                <a:solidFill>
                  <a:srgbClr val="000000"/>
                </a:solidFill>
                <a:latin typeface="+mj-ea"/>
                <a:ea typeface="+mj-ea"/>
              </a:rPr>
              <a:t>：</a:t>
            </a:r>
          </a:p>
        </p:txBody>
      </p:sp>
    </p:spTree>
    <p:extLst>
      <p:ext uri="{BB962C8B-B14F-4D97-AF65-F5344CB8AC3E}">
        <p14:creationId xmlns:p14="http://schemas.microsoft.com/office/powerpoint/2010/main" val="1237541292"/>
      </p:ext>
    </p:extLst>
  </p:cSld>
  <p:clrMapOvr>
    <a:masterClrMapping/>
  </p:clrMapOvr>
  <mc:AlternateContent xmlns:mc="http://schemas.openxmlformats.org/markup-compatibility/2006" xmlns:p14="http://schemas.microsoft.com/office/powerpoint/2010/main">
    <mc:Choice Requires="p14">
      <p:transition spd="slow" p14:dur="2000" advTm="767"/>
    </mc:Choice>
    <mc:Fallback xmlns="">
      <p:transition spd="slow" advTm="7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研究内容</a:t>
            </a: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2667008" cy="276999"/>
          </a:xfrm>
          <a:prstGeom prst="rect">
            <a:avLst/>
          </a:prstGeom>
          <a:noFill/>
        </p:spPr>
        <p:txBody>
          <a:bodyPr wrap="square" rtlCol="0">
            <a:spAutoFit/>
          </a:bodyPr>
          <a:lstStyle>
            <a:defPPr>
              <a:defRPr lang="zh-CN"/>
            </a:defPPr>
            <a:lvl1pPr defTabSz="457200">
              <a:defRPr sz="1200" b="1">
                <a:solidFill>
                  <a:srgbClr val="445469"/>
                </a:solidFill>
                <a:latin typeface="微软雅黑" panose="020B0503020204020204" pitchFamily="34" charset="-122"/>
                <a:ea typeface="微软雅黑" panose="020B0503020204020204" pitchFamily="34" charset="-122"/>
                <a:cs typeface="Aparajita" panose="020B0604020202020204" pitchFamily="34" charset="0"/>
              </a:defRPr>
            </a:lvl1pPr>
          </a:lstStyle>
          <a:p>
            <a:r>
              <a:rPr lang="en-US" altLang="zh-CN" dirty="0"/>
              <a:t>TECHNICAL ROADMAP</a:t>
            </a:r>
            <a:endParaRPr lang="zh-CN" altLang="en-US" dirty="0"/>
          </a:p>
        </p:txBody>
      </p:sp>
      <p:sp>
        <p:nvSpPr>
          <p:cNvPr id="5" name="Rectangle 5">
            <a:extLst>
              <a:ext uri="{FF2B5EF4-FFF2-40B4-BE49-F238E27FC236}">
                <a16:creationId xmlns:a16="http://schemas.microsoft.com/office/drawing/2014/main" id="{03C5CDBF-DBCA-44D2-8BCB-B002C7A0EFDE}"/>
              </a:ext>
            </a:extLst>
          </p:cNvPr>
          <p:cNvSpPr>
            <a:spLocks noChangeArrowheads="1"/>
          </p:cNvSpPr>
          <p:nvPr/>
        </p:nvSpPr>
        <p:spPr bwMode="auto">
          <a:xfrm>
            <a:off x="1134319" y="15319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E2FD2280-2EEF-4FC1-BC1E-973D5F115F7C}"/>
              </a:ext>
            </a:extLst>
          </p:cNvPr>
          <p:cNvSpPr/>
          <p:nvPr/>
        </p:nvSpPr>
        <p:spPr>
          <a:xfrm>
            <a:off x="293168" y="1264394"/>
            <a:ext cx="4801314" cy="476028"/>
          </a:xfrm>
          <a:prstGeom prst="rect">
            <a:avLst/>
          </a:prstGeom>
        </p:spPr>
        <p:txBody>
          <a:bodyPr wrap="none">
            <a:spAutoFit/>
          </a:bodyPr>
          <a:lstStyle/>
          <a:p>
            <a:pPr>
              <a:lnSpc>
                <a:spcPct val="140000"/>
              </a:lnSpc>
            </a:pPr>
            <a:r>
              <a:rPr lang="zh-CN" altLang="en-US" sz="2000" dirty="0">
                <a:latin typeface="+mj-ea"/>
              </a:rPr>
              <a:t>本研究拟研究的内容包含以下几个方面：</a:t>
            </a:r>
            <a:endParaRPr lang="en-US" altLang="zh-CN" sz="2000" dirty="0">
              <a:latin typeface="+mj-ea"/>
            </a:endParaRPr>
          </a:p>
        </p:txBody>
      </p:sp>
      <p:cxnSp>
        <p:nvCxnSpPr>
          <p:cNvPr id="4" name="直接箭头连接符 3">
            <a:extLst>
              <a:ext uri="{FF2B5EF4-FFF2-40B4-BE49-F238E27FC236}">
                <a16:creationId xmlns:a16="http://schemas.microsoft.com/office/drawing/2014/main" id="{7BEED6DB-3914-4A7E-A56C-EEBBA7DF323D}"/>
              </a:ext>
            </a:extLst>
          </p:cNvPr>
          <p:cNvCxnSpPr>
            <a:cxnSpLocks/>
          </p:cNvCxnSpPr>
          <p:nvPr/>
        </p:nvCxnSpPr>
        <p:spPr>
          <a:xfrm>
            <a:off x="5780569" y="1183328"/>
            <a:ext cx="0" cy="564509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EEDF5AD2-1A68-4DFE-B320-2FCF5D11B7B5}"/>
              </a:ext>
            </a:extLst>
          </p:cNvPr>
          <p:cNvSpPr/>
          <p:nvPr/>
        </p:nvSpPr>
        <p:spPr>
          <a:xfrm>
            <a:off x="62497" y="1660027"/>
            <a:ext cx="5718072" cy="5028941"/>
          </a:xfrm>
          <a:prstGeom prst="rect">
            <a:avLst/>
          </a:prstGeom>
        </p:spPr>
        <p:txBody>
          <a:bodyPr wrap="square">
            <a:spAutoFit/>
          </a:bodyPr>
          <a:lstStyle/>
          <a:p>
            <a:pPr marL="285750" indent="-285750">
              <a:lnSpc>
                <a:spcPct val="150000"/>
              </a:lnSpc>
              <a:buFont typeface="Wingdings" panose="05000000000000000000" pitchFamily="2" charset="2"/>
              <a:buChar char="u"/>
              <a:defRPr/>
            </a:pPr>
            <a:r>
              <a:rPr lang="zh-CN" altLang="zh-CN" dirty="0">
                <a:solidFill>
                  <a:srgbClr val="FF0000"/>
                </a:solidFill>
                <a:latin typeface="+mj-ea"/>
              </a:rPr>
              <a:t>居民通勤数据的挖掘与分析</a:t>
            </a:r>
            <a:r>
              <a:rPr lang="zh-CN" altLang="en-US" dirty="0">
                <a:latin typeface="+mj-ea"/>
              </a:rPr>
              <a:t>：对居民通勤数据进行处理并确定研究的区域，筛选出研究区域内的通勤记录</a:t>
            </a:r>
            <a:endParaRPr lang="en-US" altLang="zh-CN" dirty="0">
              <a:latin typeface="+mj-ea"/>
            </a:endParaRPr>
          </a:p>
          <a:p>
            <a:pPr marL="285750" indent="-285750">
              <a:lnSpc>
                <a:spcPct val="150000"/>
              </a:lnSpc>
              <a:buFont typeface="Wingdings" panose="05000000000000000000" pitchFamily="2" charset="2"/>
              <a:buChar char="u"/>
              <a:defRPr/>
            </a:pPr>
            <a:r>
              <a:rPr lang="zh-CN" altLang="en-US" dirty="0">
                <a:solidFill>
                  <a:srgbClr val="FF0000"/>
                </a:solidFill>
                <a:latin typeface="+mj-ea"/>
              </a:rPr>
              <a:t>停车需求预测</a:t>
            </a:r>
            <a:r>
              <a:rPr lang="zh-CN" altLang="en-US" dirty="0">
                <a:latin typeface="+mj-ea"/>
              </a:rPr>
              <a:t>：根据备选停车点通勤居民的数量结合现有停车设施停车记录数据并根据该区域土地的利用强度等建立数据驱动模型进行停车终点的选取。</a:t>
            </a:r>
            <a:endParaRPr lang="en-US" altLang="zh-CN" dirty="0">
              <a:latin typeface="+mj-ea"/>
            </a:endParaRPr>
          </a:p>
          <a:p>
            <a:pPr marL="285750" indent="-285750">
              <a:lnSpc>
                <a:spcPct val="150000"/>
              </a:lnSpc>
              <a:buFont typeface="Wingdings" panose="05000000000000000000" pitchFamily="2" charset="2"/>
              <a:buChar char="u"/>
              <a:defRPr/>
            </a:pPr>
            <a:r>
              <a:rPr lang="zh-CN" altLang="en-US" dirty="0">
                <a:solidFill>
                  <a:srgbClr val="FF0000"/>
                </a:solidFill>
                <a:latin typeface="+mj-ea"/>
              </a:rPr>
              <a:t>备选停车点选址</a:t>
            </a:r>
            <a:r>
              <a:rPr lang="zh-CN" altLang="en-US" dirty="0">
                <a:latin typeface="+mj-ea"/>
              </a:rPr>
              <a:t>：研究区域内的通勤居民出行特征进行空间特征分析，根据其空间聚集特征结合</a:t>
            </a:r>
            <a:r>
              <a:rPr lang="en-US" altLang="zh-CN" dirty="0">
                <a:latin typeface="+mj-ea"/>
              </a:rPr>
              <a:t>POI</a:t>
            </a:r>
            <a:r>
              <a:rPr lang="zh-CN" altLang="en-US" dirty="0">
                <a:latin typeface="+mj-ea"/>
              </a:rPr>
              <a:t>数据进行空间热度与地区活跃度的判别，选择备选停车点。</a:t>
            </a:r>
            <a:endParaRPr lang="en-US" altLang="zh-CN" dirty="0">
              <a:latin typeface="+mj-ea"/>
            </a:endParaRPr>
          </a:p>
          <a:p>
            <a:pPr marL="285750" indent="-285750">
              <a:lnSpc>
                <a:spcPct val="150000"/>
              </a:lnSpc>
              <a:buFont typeface="Wingdings" panose="05000000000000000000" pitchFamily="2" charset="2"/>
              <a:buChar char="u"/>
              <a:defRPr/>
            </a:pPr>
            <a:r>
              <a:rPr lang="zh-CN" altLang="en-US" dirty="0">
                <a:solidFill>
                  <a:srgbClr val="FF0000"/>
                </a:solidFill>
                <a:latin typeface="+mj-ea"/>
              </a:rPr>
              <a:t>停车设施空间布局</a:t>
            </a:r>
            <a:r>
              <a:rPr lang="zh-CN" altLang="en-US" dirty="0">
                <a:latin typeface="+mj-ea"/>
              </a:rPr>
              <a:t>：确定本研究的优化目标及约束条件，同时设计求解算法进行停车设施的选取。</a:t>
            </a:r>
            <a:endParaRPr lang="zh-CN" altLang="zh-CN" dirty="0">
              <a:latin typeface="+mj-ea"/>
            </a:endParaRPr>
          </a:p>
        </p:txBody>
      </p:sp>
      <p:graphicFrame>
        <p:nvGraphicFramePr>
          <p:cNvPr id="6" name="对象 5">
            <a:extLst>
              <a:ext uri="{FF2B5EF4-FFF2-40B4-BE49-F238E27FC236}">
                <a16:creationId xmlns:a16="http://schemas.microsoft.com/office/drawing/2014/main" id="{DD167DA2-FAEE-48F3-BA1D-2BCC1129A723}"/>
              </a:ext>
            </a:extLst>
          </p:cNvPr>
          <p:cNvGraphicFramePr>
            <a:graphicFrameLocks noChangeAspect="1"/>
          </p:cNvGraphicFramePr>
          <p:nvPr>
            <p:extLst>
              <p:ext uri="{D42A27DB-BD31-4B8C-83A1-F6EECF244321}">
                <p14:modId xmlns:p14="http://schemas.microsoft.com/office/powerpoint/2010/main" val="3979438825"/>
              </p:ext>
            </p:extLst>
          </p:nvPr>
        </p:nvGraphicFramePr>
        <p:xfrm>
          <a:off x="5856054" y="1085818"/>
          <a:ext cx="6204779" cy="5992097"/>
        </p:xfrm>
        <a:graphic>
          <a:graphicData uri="http://schemas.openxmlformats.org/presentationml/2006/ole">
            <mc:AlternateContent xmlns:mc="http://schemas.openxmlformats.org/markup-compatibility/2006">
              <mc:Choice xmlns:v="urn:schemas-microsoft-com:vml" Requires="v">
                <p:oleObj spid="_x0000_s6305" name="Visio" r:id="rId4" imgW="6391215" imgH="6172200" progId="Visio.Drawing.15">
                  <p:embed/>
                </p:oleObj>
              </mc:Choice>
              <mc:Fallback>
                <p:oleObj name="Visio" r:id="rId4" imgW="6391215" imgH="6172200" progId="Visio.Drawing.15">
                  <p:embed/>
                  <p:pic>
                    <p:nvPicPr>
                      <p:cNvPr id="0" name=""/>
                      <p:cNvPicPr/>
                      <p:nvPr/>
                    </p:nvPicPr>
                    <p:blipFill>
                      <a:blip r:embed="rId5"/>
                      <a:stretch>
                        <a:fillRect/>
                      </a:stretch>
                    </p:blipFill>
                    <p:spPr>
                      <a:xfrm>
                        <a:off x="5856054" y="1085818"/>
                        <a:ext cx="6204779" cy="5992097"/>
                      </a:xfrm>
                      <a:prstGeom prst="rect">
                        <a:avLst/>
                      </a:prstGeom>
                    </p:spPr>
                  </p:pic>
                </p:oleObj>
              </mc:Fallback>
            </mc:AlternateContent>
          </a:graphicData>
        </a:graphic>
      </p:graphicFrame>
    </p:spTree>
    <p:extLst>
      <p:ext uri="{BB962C8B-B14F-4D97-AF65-F5344CB8AC3E}">
        <p14:creationId xmlns:p14="http://schemas.microsoft.com/office/powerpoint/2010/main" val="360829116"/>
      </p:ext>
    </p:extLst>
  </p:cSld>
  <p:clrMapOvr>
    <a:masterClrMapping/>
  </p:clrMapOvr>
  <mc:AlternateContent xmlns:mc="http://schemas.openxmlformats.org/markup-compatibility/2006" xmlns:p14="http://schemas.microsoft.com/office/powerpoint/2010/main">
    <mc:Choice Requires="p14">
      <p:transition spd="slow" p14:dur="2000" advTm="3191"/>
    </mc:Choice>
    <mc:Fallback xmlns="">
      <p:transition spd="slow" advTm="319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技术路线</a:t>
            </a: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2667008" cy="276999"/>
          </a:xfrm>
          <a:prstGeom prst="rect">
            <a:avLst/>
          </a:prstGeom>
          <a:noFill/>
        </p:spPr>
        <p:txBody>
          <a:bodyPr wrap="square" rtlCol="0">
            <a:spAutoFit/>
          </a:bodyPr>
          <a:lstStyle>
            <a:defPPr>
              <a:defRPr lang="zh-CN"/>
            </a:defPPr>
            <a:lvl1pPr defTabSz="457200">
              <a:defRPr sz="1200" b="1">
                <a:solidFill>
                  <a:srgbClr val="445469"/>
                </a:solidFill>
                <a:latin typeface="微软雅黑" panose="020B0503020204020204" pitchFamily="34" charset="-122"/>
                <a:ea typeface="微软雅黑" panose="020B0503020204020204" pitchFamily="34" charset="-122"/>
                <a:cs typeface="Aparajita" panose="020B0604020202020204" pitchFamily="34" charset="0"/>
              </a:defRPr>
            </a:lvl1pPr>
          </a:lstStyle>
          <a:p>
            <a:r>
              <a:rPr lang="en-US" altLang="zh-CN" dirty="0"/>
              <a:t>TECHNICAL ROADMAP</a:t>
            </a:r>
            <a:endParaRPr lang="zh-CN" altLang="en-US" dirty="0"/>
          </a:p>
        </p:txBody>
      </p:sp>
      <p:sp>
        <p:nvSpPr>
          <p:cNvPr id="5" name="Rectangle 5">
            <a:extLst>
              <a:ext uri="{FF2B5EF4-FFF2-40B4-BE49-F238E27FC236}">
                <a16:creationId xmlns:a16="http://schemas.microsoft.com/office/drawing/2014/main" id="{03C5CDBF-DBCA-44D2-8BCB-B002C7A0EFDE}"/>
              </a:ext>
            </a:extLst>
          </p:cNvPr>
          <p:cNvSpPr>
            <a:spLocks noChangeArrowheads="1"/>
          </p:cNvSpPr>
          <p:nvPr/>
        </p:nvSpPr>
        <p:spPr bwMode="auto">
          <a:xfrm>
            <a:off x="1134319" y="15319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a:extLst>
              <a:ext uri="{FF2B5EF4-FFF2-40B4-BE49-F238E27FC236}">
                <a16:creationId xmlns:a16="http://schemas.microsoft.com/office/drawing/2014/main" id="{97F91087-5B00-4868-83E3-9115C60765F8}"/>
              </a:ext>
            </a:extLst>
          </p:cNvPr>
          <p:cNvSpPr/>
          <p:nvPr/>
        </p:nvSpPr>
        <p:spPr>
          <a:xfrm>
            <a:off x="221688" y="1024274"/>
            <a:ext cx="5211683" cy="630237"/>
          </a:xfrm>
          <a:prstGeom prst="rect">
            <a:avLst/>
          </a:prstGeom>
        </p:spPr>
        <p:txBody>
          <a:bodyPr wrap="none">
            <a:spAutoFit/>
          </a:bodyPr>
          <a:lstStyle/>
          <a:p>
            <a:pPr>
              <a:lnSpc>
                <a:spcPct val="140000"/>
              </a:lnSpc>
            </a:pPr>
            <a:r>
              <a:rPr lang="zh-CN" altLang="en-US" sz="2800" b="1" dirty="0">
                <a:latin typeface="微软雅黑" panose="020B0503020204020204" pitchFamily="34" charset="-122"/>
                <a:ea typeface="微软雅黑" panose="020B0503020204020204" pitchFamily="34" charset="-122"/>
              </a:rPr>
              <a:t>本研究拟采用如下的技术路线：</a:t>
            </a:r>
            <a:endParaRPr lang="en-US" altLang="zh-CN" sz="2800" b="1"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3118527D-8097-4FA7-9221-52AD82909C49}"/>
              </a:ext>
            </a:extLst>
          </p:cNvPr>
          <p:cNvGrpSpPr/>
          <p:nvPr/>
        </p:nvGrpSpPr>
        <p:grpSpPr>
          <a:xfrm>
            <a:off x="515556" y="5356394"/>
            <a:ext cx="6033499" cy="1431755"/>
            <a:chOff x="515556" y="5356394"/>
            <a:chExt cx="6033499" cy="1431755"/>
          </a:xfrm>
        </p:grpSpPr>
        <p:sp>
          <p:nvSpPr>
            <p:cNvPr id="75" name="矩形 74">
              <a:extLst>
                <a:ext uri="{FF2B5EF4-FFF2-40B4-BE49-F238E27FC236}">
                  <a16:creationId xmlns:a16="http://schemas.microsoft.com/office/drawing/2014/main" id="{3953ADA1-0C87-4F57-995C-3A143515AE18}"/>
                </a:ext>
              </a:extLst>
            </p:cNvPr>
            <p:cNvSpPr/>
            <p:nvPr/>
          </p:nvSpPr>
          <p:spPr>
            <a:xfrm>
              <a:off x="1767805" y="5466691"/>
              <a:ext cx="432710" cy="125952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选址建模</a:t>
              </a:r>
            </a:p>
          </p:txBody>
        </p:sp>
        <p:sp>
          <p:nvSpPr>
            <p:cNvPr id="76" name="矩形 75">
              <a:extLst>
                <a:ext uri="{FF2B5EF4-FFF2-40B4-BE49-F238E27FC236}">
                  <a16:creationId xmlns:a16="http://schemas.microsoft.com/office/drawing/2014/main" id="{7193A44C-B3BB-44A2-A94E-CAFC8C529A73}"/>
                </a:ext>
              </a:extLst>
            </p:cNvPr>
            <p:cNvSpPr/>
            <p:nvPr/>
          </p:nvSpPr>
          <p:spPr>
            <a:xfrm>
              <a:off x="2392351" y="5599544"/>
              <a:ext cx="1599136"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影响因素</a:t>
              </a:r>
            </a:p>
          </p:txBody>
        </p:sp>
        <p:sp>
          <p:nvSpPr>
            <p:cNvPr id="77" name="矩形 76">
              <a:extLst>
                <a:ext uri="{FF2B5EF4-FFF2-40B4-BE49-F238E27FC236}">
                  <a16:creationId xmlns:a16="http://schemas.microsoft.com/office/drawing/2014/main" id="{7CD806B5-810E-49B0-8274-60D9F22D9F98}"/>
                </a:ext>
              </a:extLst>
            </p:cNvPr>
            <p:cNvSpPr/>
            <p:nvPr/>
          </p:nvSpPr>
          <p:spPr>
            <a:xfrm>
              <a:off x="4756707" y="6265700"/>
              <a:ext cx="1599136"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建设成本</a:t>
              </a:r>
            </a:p>
          </p:txBody>
        </p:sp>
        <p:sp>
          <p:nvSpPr>
            <p:cNvPr id="78" name="矩形 77">
              <a:extLst>
                <a:ext uri="{FF2B5EF4-FFF2-40B4-BE49-F238E27FC236}">
                  <a16:creationId xmlns:a16="http://schemas.microsoft.com/office/drawing/2014/main" id="{31C00E54-61F1-4B24-9BEB-3A04C02DDC36}"/>
                </a:ext>
              </a:extLst>
            </p:cNvPr>
            <p:cNvSpPr/>
            <p:nvPr/>
          </p:nvSpPr>
          <p:spPr>
            <a:xfrm>
              <a:off x="2392352" y="6209842"/>
              <a:ext cx="1599136"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优化目标</a:t>
              </a:r>
            </a:p>
          </p:txBody>
        </p:sp>
        <p:sp>
          <p:nvSpPr>
            <p:cNvPr id="79" name="矩形 78">
              <a:extLst>
                <a:ext uri="{FF2B5EF4-FFF2-40B4-BE49-F238E27FC236}">
                  <a16:creationId xmlns:a16="http://schemas.microsoft.com/office/drawing/2014/main" id="{0D589E4B-1AF9-4D79-AF9B-7A5094808B85}"/>
                </a:ext>
              </a:extLst>
            </p:cNvPr>
            <p:cNvSpPr/>
            <p:nvPr/>
          </p:nvSpPr>
          <p:spPr>
            <a:xfrm>
              <a:off x="4743533" y="5633612"/>
              <a:ext cx="1599136"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终点步距</a:t>
              </a:r>
            </a:p>
          </p:txBody>
        </p:sp>
        <p:sp>
          <p:nvSpPr>
            <p:cNvPr id="87" name="矩形 86">
              <a:extLst>
                <a:ext uri="{FF2B5EF4-FFF2-40B4-BE49-F238E27FC236}">
                  <a16:creationId xmlns:a16="http://schemas.microsoft.com/office/drawing/2014/main" id="{1F2D3509-731D-4232-88B5-496BAF05D18E}"/>
                </a:ext>
              </a:extLst>
            </p:cNvPr>
            <p:cNvSpPr/>
            <p:nvPr/>
          </p:nvSpPr>
          <p:spPr>
            <a:xfrm>
              <a:off x="1603709" y="5356394"/>
              <a:ext cx="4945346" cy="1431755"/>
            </a:xfrm>
            <a:prstGeom prst="rect">
              <a:avLst/>
            </a:prstGeom>
            <a:noFill/>
            <a:ln w="28575">
              <a:solidFill>
                <a:srgbClr val="2A63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左大括号 29">
              <a:extLst>
                <a:ext uri="{FF2B5EF4-FFF2-40B4-BE49-F238E27FC236}">
                  <a16:creationId xmlns:a16="http://schemas.microsoft.com/office/drawing/2014/main" id="{B08D38B0-25F6-4576-84BC-2DB07AB6DCC8}"/>
                </a:ext>
              </a:extLst>
            </p:cNvPr>
            <p:cNvSpPr/>
            <p:nvPr/>
          </p:nvSpPr>
          <p:spPr>
            <a:xfrm>
              <a:off x="4156311" y="5650711"/>
              <a:ext cx="387851" cy="1002476"/>
            </a:xfrm>
            <a:prstGeom prst="leftBrace">
              <a:avLst>
                <a:gd name="adj1" fmla="val 8333"/>
                <a:gd name="adj2" fmla="val 68581"/>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文本框 1">
              <a:extLst>
                <a:ext uri="{FF2B5EF4-FFF2-40B4-BE49-F238E27FC236}">
                  <a16:creationId xmlns:a16="http://schemas.microsoft.com/office/drawing/2014/main" id="{C5A15DE5-829E-4BE5-A0D4-A5C00C098369}"/>
                </a:ext>
              </a:extLst>
            </p:cNvPr>
            <p:cNvSpPr txBox="1"/>
            <p:nvPr/>
          </p:nvSpPr>
          <p:spPr>
            <a:xfrm>
              <a:off x="515556" y="5850873"/>
              <a:ext cx="11897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3"/>
                  </a:solidFill>
                  <a:latin typeface="+mj-ea"/>
                  <a:ea typeface="+mj-ea"/>
                </a:rPr>
                <a:t>Step 4</a:t>
              </a:r>
              <a:endParaRPr lang="zh-CN" altLang="en-US" sz="2000" b="1" dirty="0">
                <a:solidFill>
                  <a:schemeClr val="accent3"/>
                </a:solidFill>
                <a:latin typeface="+mj-ea"/>
                <a:ea typeface="+mj-ea"/>
              </a:endParaRPr>
            </a:p>
          </p:txBody>
        </p:sp>
      </p:grpSp>
      <p:grpSp>
        <p:nvGrpSpPr>
          <p:cNvPr id="11" name="组合 10">
            <a:extLst>
              <a:ext uri="{FF2B5EF4-FFF2-40B4-BE49-F238E27FC236}">
                <a16:creationId xmlns:a16="http://schemas.microsoft.com/office/drawing/2014/main" id="{77E067B0-9F9D-45CB-B704-AD1E9420D904}"/>
              </a:ext>
            </a:extLst>
          </p:cNvPr>
          <p:cNvGrpSpPr/>
          <p:nvPr/>
        </p:nvGrpSpPr>
        <p:grpSpPr>
          <a:xfrm>
            <a:off x="6748426" y="5356394"/>
            <a:ext cx="4790901" cy="1431755"/>
            <a:chOff x="6748426" y="5356394"/>
            <a:chExt cx="4790901" cy="1431755"/>
          </a:xfrm>
        </p:grpSpPr>
        <p:sp>
          <p:nvSpPr>
            <p:cNvPr id="82" name="矩形 81">
              <a:extLst>
                <a:ext uri="{FF2B5EF4-FFF2-40B4-BE49-F238E27FC236}">
                  <a16:creationId xmlns:a16="http://schemas.microsoft.com/office/drawing/2014/main" id="{6CAD8A27-009B-4F33-AD78-6D699E79FBC6}"/>
                </a:ext>
              </a:extLst>
            </p:cNvPr>
            <p:cNvSpPr/>
            <p:nvPr/>
          </p:nvSpPr>
          <p:spPr>
            <a:xfrm>
              <a:off x="6984662" y="5466691"/>
              <a:ext cx="382516" cy="1259507"/>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模型求解</a:t>
              </a:r>
            </a:p>
          </p:txBody>
        </p:sp>
        <p:sp>
          <p:nvSpPr>
            <p:cNvPr id="83" name="矩形 82">
              <a:extLst>
                <a:ext uri="{FF2B5EF4-FFF2-40B4-BE49-F238E27FC236}">
                  <a16:creationId xmlns:a16="http://schemas.microsoft.com/office/drawing/2014/main" id="{E90632AD-7CD0-48E9-A96F-17DFD354B181}"/>
                </a:ext>
              </a:extLst>
            </p:cNvPr>
            <p:cNvSpPr/>
            <p:nvPr/>
          </p:nvSpPr>
          <p:spPr>
            <a:xfrm>
              <a:off x="7593039" y="5543142"/>
              <a:ext cx="2015267"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求解算法</a:t>
              </a:r>
            </a:p>
          </p:txBody>
        </p:sp>
        <p:sp>
          <p:nvSpPr>
            <p:cNvPr id="84" name="矩形 83">
              <a:extLst>
                <a:ext uri="{FF2B5EF4-FFF2-40B4-BE49-F238E27FC236}">
                  <a16:creationId xmlns:a16="http://schemas.microsoft.com/office/drawing/2014/main" id="{D52D76FB-3990-48DB-9F4C-9D32B8BECAC7}"/>
                </a:ext>
              </a:extLst>
            </p:cNvPr>
            <p:cNvSpPr/>
            <p:nvPr/>
          </p:nvSpPr>
          <p:spPr>
            <a:xfrm>
              <a:off x="7593039" y="6260210"/>
              <a:ext cx="2015267"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解决方案</a:t>
              </a:r>
            </a:p>
          </p:txBody>
        </p:sp>
        <p:sp>
          <p:nvSpPr>
            <p:cNvPr id="88" name="矩形 87">
              <a:extLst>
                <a:ext uri="{FF2B5EF4-FFF2-40B4-BE49-F238E27FC236}">
                  <a16:creationId xmlns:a16="http://schemas.microsoft.com/office/drawing/2014/main" id="{25A8217E-359D-4FCA-9D50-34C6BB8167AE}"/>
                </a:ext>
              </a:extLst>
            </p:cNvPr>
            <p:cNvSpPr/>
            <p:nvPr/>
          </p:nvSpPr>
          <p:spPr>
            <a:xfrm>
              <a:off x="6748426" y="5356394"/>
              <a:ext cx="3150318" cy="1431755"/>
            </a:xfrm>
            <a:prstGeom prst="rect">
              <a:avLst/>
            </a:prstGeom>
            <a:noFill/>
            <a:ln w="28575">
              <a:solidFill>
                <a:srgbClr val="2A63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1">
              <a:extLst>
                <a:ext uri="{FF2B5EF4-FFF2-40B4-BE49-F238E27FC236}">
                  <a16:creationId xmlns:a16="http://schemas.microsoft.com/office/drawing/2014/main" id="{C5A15DE5-829E-4BE5-A0D4-A5C00C098369}"/>
                </a:ext>
              </a:extLst>
            </p:cNvPr>
            <p:cNvSpPr txBox="1"/>
            <p:nvPr/>
          </p:nvSpPr>
          <p:spPr>
            <a:xfrm>
              <a:off x="10349564" y="5791667"/>
              <a:ext cx="11897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3"/>
                  </a:solidFill>
                  <a:latin typeface="+mj-ea"/>
                  <a:ea typeface="+mj-ea"/>
                </a:rPr>
                <a:t>Step 5</a:t>
              </a:r>
              <a:endParaRPr lang="zh-CN" altLang="en-US" sz="2000" b="1" dirty="0">
                <a:solidFill>
                  <a:schemeClr val="accent3"/>
                </a:solidFill>
                <a:latin typeface="+mj-ea"/>
                <a:ea typeface="+mj-ea"/>
              </a:endParaRPr>
            </a:p>
          </p:txBody>
        </p:sp>
      </p:grpSp>
      <p:grpSp>
        <p:nvGrpSpPr>
          <p:cNvPr id="15" name="组合 14">
            <a:extLst>
              <a:ext uri="{FF2B5EF4-FFF2-40B4-BE49-F238E27FC236}">
                <a16:creationId xmlns:a16="http://schemas.microsoft.com/office/drawing/2014/main" id="{FE1C4307-142F-4D87-9F83-9C26F60BF5DA}"/>
              </a:ext>
            </a:extLst>
          </p:cNvPr>
          <p:cNvGrpSpPr/>
          <p:nvPr/>
        </p:nvGrpSpPr>
        <p:grpSpPr>
          <a:xfrm>
            <a:off x="561089" y="1660027"/>
            <a:ext cx="9337655" cy="1404438"/>
            <a:chOff x="561089" y="1660027"/>
            <a:chExt cx="9337655" cy="1404438"/>
          </a:xfrm>
        </p:grpSpPr>
        <p:grpSp>
          <p:nvGrpSpPr>
            <p:cNvPr id="13" name="组合 12">
              <a:extLst>
                <a:ext uri="{FF2B5EF4-FFF2-40B4-BE49-F238E27FC236}">
                  <a16:creationId xmlns:a16="http://schemas.microsoft.com/office/drawing/2014/main" id="{4940384C-DD40-4057-A9C1-1B62E0AE9F30}"/>
                </a:ext>
              </a:extLst>
            </p:cNvPr>
            <p:cNvGrpSpPr/>
            <p:nvPr/>
          </p:nvGrpSpPr>
          <p:grpSpPr>
            <a:xfrm>
              <a:off x="561089" y="1660027"/>
              <a:ext cx="9337655" cy="1404438"/>
              <a:chOff x="561089" y="1660027"/>
              <a:chExt cx="9337655" cy="1404438"/>
            </a:xfrm>
          </p:grpSpPr>
          <p:cxnSp>
            <p:nvCxnSpPr>
              <p:cNvPr id="8" name="直接箭头连接符 7">
                <a:extLst>
                  <a:ext uri="{FF2B5EF4-FFF2-40B4-BE49-F238E27FC236}">
                    <a16:creationId xmlns:a16="http://schemas.microsoft.com/office/drawing/2014/main" id="{5EB0358F-F438-4906-917C-447D47A4D174}"/>
                  </a:ext>
                </a:extLst>
              </p:cNvPr>
              <p:cNvCxnSpPr>
                <a:stCxn id="21" idx="3"/>
                <a:endCxn id="25" idx="1"/>
              </p:cNvCxnSpPr>
              <p:nvPr/>
            </p:nvCxnSpPr>
            <p:spPr>
              <a:xfrm>
                <a:off x="3999427" y="1965116"/>
                <a:ext cx="757280" cy="0"/>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3FD84299-53C6-4D5F-9486-07E162F361A6}"/>
                  </a:ext>
                </a:extLst>
              </p:cNvPr>
              <p:cNvCxnSpPr>
                <a:cxnSpLocks/>
                <a:stCxn id="26" idx="3"/>
                <a:endCxn id="27" idx="1"/>
              </p:cNvCxnSpPr>
              <p:nvPr/>
            </p:nvCxnSpPr>
            <p:spPr>
              <a:xfrm flipV="1">
                <a:off x="3992029" y="2711427"/>
                <a:ext cx="751504" cy="5414"/>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0A3383CC-AF71-4DF2-B62F-D6A389EC22A2}"/>
                  </a:ext>
                </a:extLst>
              </p:cNvPr>
              <p:cNvCxnSpPr>
                <a:cxnSpLocks/>
                <a:stCxn id="27" idx="3"/>
                <a:endCxn id="28" idx="1"/>
              </p:cNvCxnSpPr>
              <p:nvPr/>
            </p:nvCxnSpPr>
            <p:spPr>
              <a:xfrm>
                <a:off x="6758800" y="2711427"/>
                <a:ext cx="834240" cy="13239"/>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9229D7E7-0638-4967-A880-4F75346F3AD7}"/>
                  </a:ext>
                </a:extLst>
              </p:cNvPr>
              <p:cNvCxnSpPr>
                <a:cxnSpLocks/>
                <a:stCxn id="25" idx="3"/>
                <a:endCxn id="24" idx="1"/>
              </p:cNvCxnSpPr>
              <p:nvPr/>
            </p:nvCxnSpPr>
            <p:spPr>
              <a:xfrm>
                <a:off x="6771974" y="1965116"/>
                <a:ext cx="821066" cy="2641"/>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grpSp>
            <p:nvGrpSpPr>
              <p:cNvPr id="6" name="组合 5">
                <a:extLst>
                  <a:ext uri="{FF2B5EF4-FFF2-40B4-BE49-F238E27FC236}">
                    <a16:creationId xmlns:a16="http://schemas.microsoft.com/office/drawing/2014/main" id="{CC40F0B1-CCA1-489E-B4BB-A047813EE56C}"/>
                  </a:ext>
                </a:extLst>
              </p:cNvPr>
              <p:cNvGrpSpPr/>
              <p:nvPr/>
            </p:nvGrpSpPr>
            <p:grpSpPr>
              <a:xfrm>
                <a:off x="561089" y="1660027"/>
                <a:ext cx="9337655" cy="1404438"/>
                <a:chOff x="561089" y="1660027"/>
                <a:chExt cx="9337655" cy="1404438"/>
              </a:xfrm>
            </p:grpSpPr>
            <p:grpSp>
              <p:nvGrpSpPr>
                <p:cNvPr id="4" name="组合 3">
                  <a:extLst>
                    <a:ext uri="{FF2B5EF4-FFF2-40B4-BE49-F238E27FC236}">
                      <a16:creationId xmlns:a16="http://schemas.microsoft.com/office/drawing/2014/main" id="{6D99193B-1D16-4653-BA6B-77A9CF456681}"/>
                    </a:ext>
                  </a:extLst>
                </p:cNvPr>
                <p:cNvGrpSpPr/>
                <p:nvPr/>
              </p:nvGrpSpPr>
              <p:grpSpPr>
                <a:xfrm>
                  <a:off x="1603829" y="1660027"/>
                  <a:ext cx="8294915" cy="1404438"/>
                  <a:chOff x="1603829" y="1660027"/>
                  <a:chExt cx="8294915" cy="1404438"/>
                </a:xfrm>
              </p:grpSpPr>
              <p:sp>
                <p:nvSpPr>
                  <p:cNvPr id="3" name="矩形 2">
                    <a:extLst>
                      <a:ext uri="{FF2B5EF4-FFF2-40B4-BE49-F238E27FC236}">
                        <a16:creationId xmlns:a16="http://schemas.microsoft.com/office/drawing/2014/main" id="{3CFE681C-72AE-4442-ABE1-A3DF173CBABA}"/>
                      </a:ext>
                    </a:extLst>
                  </p:cNvPr>
                  <p:cNvSpPr/>
                  <p:nvPr/>
                </p:nvSpPr>
                <p:spPr>
                  <a:xfrm>
                    <a:off x="1767805" y="1781929"/>
                    <a:ext cx="432710" cy="1110554"/>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dirty="0">
                        <a:latin typeface="微软雅黑" panose="020B0503020204020204" pitchFamily="34" charset="-122"/>
                        <a:ea typeface="微软雅黑" panose="020B0503020204020204" pitchFamily="34" charset="-122"/>
                      </a:rPr>
                      <a:t>数据处理</a:t>
                    </a:r>
                  </a:p>
                </p:txBody>
              </p:sp>
              <p:sp>
                <p:nvSpPr>
                  <p:cNvPr id="21" name="矩形 20">
                    <a:extLst>
                      <a:ext uri="{FF2B5EF4-FFF2-40B4-BE49-F238E27FC236}">
                        <a16:creationId xmlns:a16="http://schemas.microsoft.com/office/drawing/2014/main" id="{69E588F0-93C1-493B-917B-8A2B188E0526}"/>
                      </a:ext>
                    </a:extLst>
                  </p:cNvPr>
                  <p:cNvSpPr/>
                  <p:nvPr/>
                </p:nvSpPr>
                <p:spPr>
                  <a:xfrm>
                    <a:off x="2400291" y="1789473"/>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确定研究区域</a:t>
                    </a:r>
                  </a:p>
                </p:txBody>
              </p:sp>
              <p:sp>
                <p:nvSpPr>
                  <p:cNvPr id="24" name="矩形 23">
                    <a:extLst>
                      <a:ext uri="{FF2B5EF4-FFF2-40B4-BE49-F238E27FC236}">
                        <a16:creationId xmlns:a16="http://schemas.microsoft.com/office/drawing/2014/main" id="{418DC252-AC50-4B94-940A-BAFCA49BB434}"/>
                      </a:ext>
                    </a:extLst>
                  </p:cNvPr>
                  <p:cNvSpPr/>
                  <p:nvPr/>
                </p:nvSpPr>
                <p:spPr>
                  <a:xfrm>
                    <a:off x="7593040" y="1789472"/>
                    <a:ext cx="2015267" cy="356569"/>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微软雅黑" panose="020B0503020204020204" pitchFamily="34" charset="-122"/>
                        <a:ea typeface="微软雅黑" panose="020B0503020204020204" pitchFamily="34" charset="-122"/>
                      </a:rPr>
                      <a:t>POI</a:t>
                    </a:r>
                    <a:r>
                      <a:rPr lang="zh-CN" altLang="en-US" sz="1400" dirty="0">
                        <a:latin typeface="微软雅黑" panose="020B0503020204020204" pitchFamily="34" charset="-122"/>
                        <a:ea typeface="微软雅黑" panose="020B0503020204020204" pitchFamily="34" charset="-122"/>
                      </a:rPr>
                      <a:t>数据处理</a:t>
                    </a:r>
                  </a:p>
                </p:txBody>
              </p:sp>
              <p:sp>
                <p:nvSpPr>
                  <p:cNvPr id="25" name="矩形 24">
                    <a:extLst>
                      <a:ext uri="{FF2B5EF4-FFF2-40B4-BE49-F238E27FC236}">
                        <a16:creationId xmlns:a16="http://schemas.microsoft.com/office/drawing/2014/main" id="{4C3021DE-B753-4A4C-A8E7-9D7807F6F286}"/>
                      </a:ext>
                    </a:extLst>
                  </p:cNvPr>
                  <p:cNvSpPr/>
                  <p:nvPr/>
                </p:nvSpPr>
                <p:spPr>
                  <a:xfrm>
                    <a:off x="4756707" y="1789473"/>
                    <a:ext cx="2015267"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居民通勤数据挖掘</a:t>
                    </a:r>
                  </a:p>
                </p:txBody>
              </p:sp>
              <p:sp>
                <p:nvSpPr>
                  <p:cNvPr id="26" name="矩形 25">
                    <a:extLst>
                      <a:ext uri="{FF2B5EF4-FFF2-40B4-BE49-F238E27FC236}">
                        <a16:creationId xmlns:a16="http://schemas.microsoft.com/office/drawing/2014/main" id="{0856A890-14D5-4FDE-9524-6082121B7597}"/>
                      </a:ext>
                    </a:extLst>
                  </p:cNvPr>
                  <p:cNvSpPr/>
                  <p:nvPr/>
                </p:nvSpPr>
                <p:spPr>
                  <a:xfrm>
                    <a:off x="2392893" y="2541198"/>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数据清洗去重</a:t>
                    </a:r>
                  </a:p>
                </p:txBody>
              </p:sp>
              <p:sp>
                <p:nvSpPr>
                  <p:cNvPr id="27" name="矩形 26">
                    <a:extLst>
                      <a:ext uri="{FF2B5EF4-FFF2-40B4-BE49-F238E27FC236}">
                        <a16:creationId xmlns:a16="http://schemas.microsoft.com/office/drawing/2014/main" id="{EB495C54-FD7C-46BF-8F70-428C028EBD2A}"/>
                      </a:ext>
                    </a:extLst>
                  </p:cNvPr>
                  <p:cNvSpPr/>
                  <p:nvPr/>
                </p:nvSpPr>
                <p:spPr>
                  <a:xfrm>
                    <a:off x="4743533" y="2549025"/>
                    <a:ext cx="2015267" cy="324804"/>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筛选研究区域数据</a:t>
                    </a:r>
                  </a:p>
                </p:txBody>
              </p:sp>
              <p:sp>
                <p:nvSpPr>
                  <p:cNvPr id="28" name="矩形 27">
                    <a:extLst>
                      <a:ext uri="{FF2B5EF4-FFF2-40B4-BE49-F238E27FC236}">
                        <a16:creationId xmlns:a16="http://schemas.microsoft.com/office/drawing/2014/main" id="{5F8D0C23-DBE6-4B0F-A2E0-1646CB4B121B}"/>
                      </a:ext>
                    </a:extLst>
                  </p:cNvPr>
                  <p:cNvSpPr/>
                  <p:nvPr/>
                </p:nvSpPr>
                <p:spPr>
                  <a:xfrm>
                    <a:off x="7593040" y="2549024"/>
                    <a:ext cx="2015267" cy="351284"/>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筛选驾车居民数据</a:t>
                    </a:r>
                  </a:p>
                </p:txBody>
              </p:sp>
              <p:sp>
                <p:nvSpPr>
                  <p:cNvPr id="70" name="矩形 69">
                    <a:extLst>
                      <a:ext uri="{FF2B5EF4-FFF2-40B4-BE49-F238E27FC236}">
                        <a16:creationId xmlns:a16="http://schemas.microsoft.com/office/drawing/2014/main" id="{4372A7E4-F918-4DEF-B665-E2D41CCFCED3}"/>
                      </a:ext>
                    </a:extLst>
                  </p:cNvPr>
                  <p:cNvSpPr/>
                  <p:nvPr/>
                </p:nvSpPr>
                <p:spPr>
                  <a:xfrm>
                    <a:off x="1603829" y="1660027"/>
                    <a:ext cx="8294915" cy="1404438"/>
                  </a:xfrm>
                  <a:prstGeom prst="rect">
                    <a:avLst/>
                  </a:prstGeom>
                  <a:noFill/>
                  <a:ln w="28575">
                    <a:solidFill>
                      <a:srgbClr val="2A63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5A15DE5-829E-4BE5-A0D4-A5C00C098369}"/>
                    </a:ext>
                  </a:extLst>
                </p:cNvPr>
                <p:cNvSpPr txBox="1"/>
                <p:nvPr/>
              </p:nvSpPr>
              <p:spPr>
                <a:xfrm>
                  <a:off x="561089" y="2100629"/>
                  <a:ext cx="1189763" cy="400110"/>
                </a:xfrm>
                <a:prstGeom prst="rect">
                  <a:avLst/>
                </a:prstGeom>
                <a:noFill/>
              </p:spPr>
              <p:txBody>
                <a:bodyPr wrap="square" rtlCol="0">
                  <a:spAutoFit/>
                </a:bodyPr>
                <a:lstStyle/>
                <a:p>
                  <a:r>
                    <a:rPr lang="en-US" altLang="zh-CN" sz="2000" b="1" dirty="0">
                      <a:solidFill>
                        <a:schemeClr val="accent3"/>
                      </a:solidFill>
                      <a:latin typeface="+mj-ea"/>
                      <a:ea typeface="+mj-ea"/>
                    </a:rPr>
                    <a:t>Step 1</a:t>
                  </a:r>
                  <a:endParaRPr lang="zh-CN" altLang="en-US" sz="2000" b="1" dirty="0">
                    <a:solidFill>
                      <a:schemeClr val="accent3"/>
                    </a:solidFill>
                    <a:latin typeface="+mj-ea"/>
                    <a:ea typeface="+mj-ea"/>
                  </a:endParaRPr>
                </a:p>
              </p:txBody>
            </p:sp>
          </p:grpSp>
        </p:grpSp>
        <p:sp>
          <p:nvSpPr>
            <p:cNvPr id="14" name="箭头: 下 13">
              <a:extLst>
                <a:ext uri="{FF2B5EF4-FFF2-40B4-BE49-F238E27FC236}">
                  <a16:creationId xmlns:a16="http://schemas.microsoft.com/office/drawing/2014/main" id="{B21C1038-D9AE-4A66-A924-113B5B8AB115}"/>
                </a:ext>
              </a:extLst>
            </p:cNvPr>
            <p:cNvSpPr/>
            <p:nvPr/>
          </p:nvSpPr>
          <p:spPr>
            <a:xfrm>
              <a:off x="5529280" y="2176707"/>
              <a:ext cx="190770" cy="359981"/>
            </a:xfrm>
            <a:prstGeom prst="downArrow">
              <a:avLst/>
            </a:prstGeom>
            <a:noFill/>
            <a:ln w="19050">
              <a:solidFill>
                <a:srgbClr val="0321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3819706C-63DF-404E-B13A-507334BF5E9F}"/>
              </a:ext>
            </a:extLst>
          </p:cNvPr>
          <p:cNvGrpSpPr/>
          <p:nvPr/>
        </p:nvGrpSpPr>
        <p:grpSpPr>
          <a:xfrm>
            <a:off x="4953399" y="3182344"/>
            <a:ext cx="6585928" cy="2011605"/>
            <a:chOff x="4953398" y="3165195"/>
            <a:chExt cx="6585928" cy="2011605"/>
          </a:xfrm>
        </p:grpSpPr>
        <p:grpSp>
          <p:nvGrpSpPr>
            <p:cNvPr id="7" name="组合 6">
              <a:extLst>
                <a:ext uri="{FF2B5EF4-FFF2-40B4-BE49-F238E27FC236}">
                  <a16:creationId xmlns:a16="http://schemas.microsoft.com/office/drawing/2014/main" id="{AE1DC4AB-DCE9-444D-948D-449FB87D508B}"/>
                </a:ext>
              </a:extLst>
            </p:cNvPr>
            <p:cNvGrpSpPr/>
            <p:nvPr/>
          </p:nvGrpSpPr>
          <p:grpSpPr>
            <a:xfrm>
              <a:off x="4953398" y="3165195"/>
              <a:ext cx="4945346" cy="2011605"/>
              <a:chOff x="1603709" y="3186367"/>
              <a:chExt cx="4945346" cy="2011605"/>
            </a:xfrm>
          </p:grpSpPr>
          <p:sp>
            <p:nvSpPr>
              <p:cNvPr id="42" name="矩形 41">
                <a:extLst>
                  <a:ext uri="{FF2B5EF4-FFF2-40B4-BE49-F238E27FC236}">
                    <a16:creationId xmlns:a16="http://schemas.microsoft.com/office/drawing/2014/main" id="{AD363824-0EBA-455D-9CED-18DEC2DA7F84}"/>
                  </a:ext>
                </a:extLst>
              </p:cNvPr>
              <p:cNvSpPr/>
              <p:nvPr/>
            </p:nvSpPr>
            <p:spPr>
              <a:xfrm>
                <a:off x="1767805" y="3501653"/>
                <a:ext cx="432710" cy="125952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备选停车点</a:t>
                </a:r>
              </a:p>
            </p:txBody>
          </p:sp>
          <p:sp>
            <p:nvSpPr>
              <p:cNvPr id="46" name="矩形 45">
                <a:extLst>
                  <a:ext uri="{FF2B5EF4-FFF2-40B4-BE49-F238E27FC236}">
                    <a16:creationId xmlns:a16="http://schemas.microsoft.com/office/drawing/2014/main" id="{53A7F096-EA21-4E60-9E9A-B9F296C1A3D6}"/>
                  </a:ext>
                </a:extLst>
              </p:cNvPr>
              <p:cNvSpPr/>
              <p:nvPr/>
            </p:nvSpPr>
            <p:spPr>
              <a:xfrm>
                <a:off x="2400291" y="3247414"/>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细化研究区域</a:t>
                </a:r>
              </a:p>
            </p:txBody>
          </p:sp>
          <p:sp>
            <p:nvSpPr>
              <p:cNvPr id="51" name="矩形 50">
                <a:extLst>
                  <a:ext uri="{FF2B5EF4-FFF2-40B4-BE49-F238E27FC236}">
                    <a16:creationId xmlns:a16="http://schemas.microsoft.com/office/drawing/2014/main" id="{41E8FD44-1BDB-46ED-9295-B91B6E7284A0}"/>
                  </a:ext>
                </a:extLst>
              </p:cNvPr>
              <p:cNvSpPr/>
              <p:nvPr/>
            </p:nvSpPr>
            <p:spPr>
              <a:xfrm>
                <a:off x="2400291" y="3757122"/>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通勤终点聚类</a:t>
                </a:r>
              </a:p>
            </p:txBody>
          </p:sp>
          <p:sp>
            <p:nvSpPr>
              <p:cNvPr id="52" name="矩形 51">
                <a:extLst>
                  <a:ext uri="{FF2B5EF4-FFF2-40B4-BE49-F238E27FC236}">
                    <a16:creationId xmlns:a16="http://schemas.microsoft.com/office/drawing/2014/main" id="{2D45E3DB-0B13-4378-8D59-11058A27E861}"/>
                  </a:ext>
                </a:extLst>
              </p:cNvPr>
              <p:cNvSpPr/>
              <p:nvPr/>
            </p:nvSpPr>
            <p:spPr>
              <a:xfrm>
                <a:off x="2400291" y="4266831"/>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聚类点排名</a:t>
                </a:r>
              </a:p>
            </p:txBody>
          </p:sp>
          <p:sp>
            <p:nvSpPr>
              <p:cNvPr id="53" name="矩形 52">
                <a:extLst>
                  <a:ext uri="{FF2B5EF4-FFF2-40B4-BE49-F238E27FC236}">
                    <a16:creationId xmlns:a16="http://schemas.microsoft.com/office/drawing/2014/main" id="{BEF7C24A-0BE7-4D91-B0C3-B33802EB66FE}"/>
                  </a:ext>
                </a:extLst>
              </p:cNvPr>
              <p:cNvSpPr/>
              <p:nvPr/>
            </p:nvSpPr>
            <p:spPr>
              <a:xfrm>
                <a:off x="2400291" y="4776540"/>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微软雅黑" panose="020B0503020204020204" pitchFamily="34" charset="-122"/>
                    <a:ea typeface="微软雅黑" panose="020B0503020204020204" pitchFamily="34" charset="-122"/>
                  </a:rPr>
                  <a:t>POI</a:t>
                </a:r>
                <a:r>
                  <a:rPr lang="zh-CN" altLang="en-US" sz="1400" dirty="0">
                    <a:latin typeface="微软雅黑" panose="020B0503020204020204" pitchFamily="34" charset="-122"/>
                    <a:ea typeface="微软雅黑" panose="020B0503020204020204" pitchFamily="34" charset="-122"/>
                  </a:rPr>
                  <a:t>分析</a:t>
                </a:r>
              </a:p>
            </p:txBody>
          </p:sp>
          <p:sp>
            <p:nvSpPr>
              <p:cNvPr id="54" name="矩形 53">
                <a:extLst>
                  <a:ext uri="{FF2B5EF4-FFF2-40B4-BE49-F238E27FC236}">
                    <a16:creationId xmlns:a16="http://schemas.microsoft.com/office/drawing/2014/main" id="{B2025830-2DC6-41AD-883C-BD631BD4D2FF}"/>
                  </a:ext>
                </a:extLst>
              </p:cNvPr>
              <p:cNvSpPr/>
              <p:nvPr/>
            </p:nvSpPr>
            <p:spPr>
              <a:xfrm>
                <a:off x="4730452" y="3245536"/>
                <a:ext cx="1599136" cy="35128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微软雅黑" panose="020B0503020204020204" pitchFamily="34" charset="-122"/>
                    <a:ea typeface="微软雅黑" panose="020B0503020204020204" pitchFamily="34" charset="-122"/>
                  </a:rPr>
                  <a:t>100*100</a:t>
                </a:r>
                <a:r>
                  <a:rPr lang="zh-CN" altLang="en-US" sz="1400" dirty="0">
                    <a:latin typeface="微软雅黑" panose="020B0503020204020204" pitchFamily="34" charset="-122"/>
                    <a:ea typeface="微软雅黑" panose="020B0503020204020204" pitchFamily="34" charset="-122"/>
                  </a:rPr>
                  <a:t>网格</a:t>
                </a:r>
              </a:p>
            </p:txBody>
          </p:sp>
          <p:sp>
            <p:nvSpPr>
              <p:cNvPr id="55" name="矩形 54">
                <a:extLst>
                  <a:ext uri="{FF2B5EF4-FFF2-40B4-BE49-F238E27FC236}">
                    <a16:creationId xmlns:a16="http://schemas.microsoft.com/office/drawing/2014/main" id="{59E23C9C-BB7C-45DD-A571-36460FA77F98}"/>
                  </a:ext>
                </a:extLst>
              </p:cNvPr>
              <p:cNvSpPr/>
              <p:nvPr/>
            </p:nvSpPr>
            <p:spPr>
              <a:xfrm>
                <a:off x="4730452" y="3755244"/>
                <a:ext cx="1599136" cy="351286"/>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基于权重聚类</a:t>
                </a:r>
              </a:p>
            </p:txBody>
          </p:sp>
          <p:sp>
            <p:nvSpPr>
              <p:cNvPr id="56" name="矩形 55">
                <a:extLst>
                  <a:ext uri="{FF2B5EF4-FFF2-40B4-BE49-F238E27FC236}">
                    <a16:creationId xmlns:a16="http://schemas.microsoft.com/office/drawing/2014/main" id="{7D452848-7AE2-430A-B2EA-AB1F7AD0AEA8}"/>
                  </a:ext>
                </a:extLst>
              </p:cNvPr>
              <p:cNvSpPr/>
              <p:nvPr/>
            </p:nvSpPr>
            <p:spPr>
              <a:xfrm>
                <a:off x="4730452" y="4263655"/>
                <a:ext cx="1599136" cy="350705"/>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确定选址规模</a:t>
                </a:r>
              </a:p>
            </p:txBody>
          </p:sp>
          <p:sp>
            <p:nvSpPr>
              <p:cNvPr id="57" name="矩形 56">
                <a:extLst>
                  <a:ext uri="{FF2B5EF4-FFF2-40B4-BE49-F238E27FC236}">
                    <a16:creationId xmlns:a16="http://schemas.microsoft.com/office/drawing/2014/main" id="{1B2A9959-2BAB-477C-9BDD-03237303830B}"/>
                  </a:ext>
                </a:extLst>
              </p:cNvPr>
              <p:cNvSpPr/>
              <p:nvPr/>
            </p:nvSpPr>
            <p:spPr>
              <a:xfrm>
                <a:off x="4730452" y="4771485"/>
                <a:ext cx="1599136" cy="356339"/>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选取出行终点</a:t>
                </a:r>
              </a:p>
            </p:txBody>
          </p:sp>
          <p:sp>
            <p:nvSpPr>
              <p:cNvPr id="85" name="矩形 84">
                <a:extLst>
                  <a:ext uri="{FF2B5EF4-FFF2-40B4-BE49-F238E27FC236}">
                    <a16:creationId xmlns:a16="http://schemas.microsoft.com/office/drawing/2014/main" id="{1673F266-3A01-48A6-AAB3-BF82F580C7DC}"/>
                  </a:ext>
                </a:extLst>
              </p:cNvPr>
              <p:cNvSpPr/>
              <p:nvPr/>
            </p:nvSpPr>
            <p:spPr>
              <a:xfrm>
                <a:off x="1603709" y="3186367"/>
                <a:ext cx="4945346" cy="2011605"/>
              </a:xfrm>
              <a:prstGeom prst="rect">
                <a:avLst/>
              </a:prstGeom>
              <a:noFill/>
              <a:ln w="28575">
                <a:solidFill>
                  <a:srgbClr val="2A63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ACE897E5-DD84-41FD-B1A8-D4A128F65726}"/>
                  </a:ext>
                </a:extLst>
              </p:cNvPr>
              <p:cNvCxnSpPr>
                <a:cxnSpLocks/>
                <a:stCxn id="46" idx="3"/>
                <a:endCxn id="54" idx="1"/>
              </p:cNvCxnSpPr>
              <p:nvPr/>
            </p:nvCxnSpPr>
            <p:spPr>
              <a:xfrm flipV="1">
                <a:off x="3999427" y="3421179"/>
                <a:ext cx="731025" cy="1878"/>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8769656B-71C4-4B2B-8096-FFA865A60242}"/>
                  </a:ext>
                </a:extLst>
              </p:cNvPr>
              <p:cNvCxnSpPr>
                <a:cxnSpLocks/>
                <a:stCxn id="51" idx="3"/>
                <a:endCxn id="55" idx="1"/>
              </p:cNvCxnSpPr>
              <p:nvPr/>
            </p:nvCxnSpPr>
            <p:spPr>
              <a:xfrm flipV="1">
                <a:off x="3999427" y="3930887"/>
                <a:ext cx="731025" cy="1878"/>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4BF147C3-8BE6-4067-A35E-70E0E18F9499}"/>
                  </a:ext>
                </a:extLst>
              </p:cNvPr>
              <p:cNvCxnSpPr>
                <a:cxnSpLocks/>
                <a:stCxn id="52" idx="3"/>
                <a:endCxn id="56" idx="1"/>
              </p:cNvCxnSpPr>
              <p:nvPr/>
            </p:nvCxnSpPr>
            <p:spPr>
              <a:xfrm flipV="1">
                <a:off x="3999427" y="4439008"/>
                <a:ext cx="731025" cy="3466"/>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a:extLst>
                  <a:ext uri="{FF2B5EF4-FFF2-40B4-BE49-F238E27FC236}">
                    <a16:creationId xmlns:a16="http://schemas.microsoft.com/office/drawing/2014/main" id="{3EC22FAF-76ED-4CD3-A618-77B8D65BC6FD}"/>
                  </a:ext>
                </a:extLst>
              </p:cNvPr>
              <p:cNvCxnSpPr>
                <a:cxnSpLocks/>
                <a:stCxn id="53" idx="3"/>
                <a:endCxn id="57" idx="1"/>
              </p:cNvCxnSpPr>
              <p:nvPr/>
            </p:nvCxnSpPr>
            <p:spPr>
              <a:xfrm flipV="1">
                <a:off x="3999427" y="4949655"/>
                <a:ext cx="731025" cy="2528"/>
              </a:xfrm>
              <a:prstGeom prst="straightConnector1">
                <a:avLst/>
              </a:prstGeom>
              <a:ln w="19050">
                <a:solidFill>
                  <a:srgbClr val="002060"/>
                </a:solidFill>
                <a:tailEnd type="triangle"/>
              </a:ln>
            </p:spPr>
            <p:style>
              <a:lnRef idx="1">
                <a:schemeClr val="dk1"/>
              </a:lnRef>
              <a:fillRef idx="0">
                <a:schemeClr val="dk1"/>
              </a:fillRef>
              <a:effectRef idx="0">
                <a:schemeClr val="dk1"/>
              </a:effectRef>
              <a:fontRef idx="minor">
                <a:schemeClr val="tx1"/>
              </a:fontRef>
            </p:style>
          </p:cxnSp>
        </p:grpSp>
        <p:sp>
          <p:nvSpPr>
            <p:cNvPr id="64" name="文本框 1">
              <a:extLst>
                <a:ext uri="{FF2B5EF4-FFF2-40B4-BE49-F238E27FC236}">
                  <a16:creationId xmlns:a16="http://schemas.microsoft.com/office/drawing/2014/main" id="{072150D6-BA27-4E03-A912-710FC181B650}"/>
                </a:ext>
              </a:extLst>
            </p:cNvPr>
            <p:cNvSpPr txBox="1"/>
            <p:nvPr/>
          </p:nvSpPr>
          <p:spPr>
            <a:xfrm>
              <a:off x="10349563" y="3910188"/>
              <a:ext cx="11897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3"/>
                  </a:solidFill>
                  <a:latin typeface="+mj-ea"/>
                  <a:ea typeface="+mj-ea"/>
                </a:rPr>
                <a:t>Step 3</a:t>
              </a:r>
              <a:endParaRPr lang="zh-CN" altLang="en-US" sz="2000" b="1" dirty="0">
                <a:solidFill>
                  <a:schemeClr val="accent3"/>
                </a:solidFill>
                <a:latin typeface="+mj-ea"/>
                <a:ea typeface="+mj-ea"/>
              </a:endParaRPr>
            </a:p>
          </p:txBody>
        </p:sp>
      </p:grpSp>
      <p:grpSp>
        <p:nvGrpSpPr>
          <p:cNvPr id="16" name="组合 15">
            <a:extLst>
              <a:ext uri="{FF2B5EF4-FFF2-40B4-BE49-F238E27FC236}">
                <a16:creationId xmlns:a16="http://schemas.microsoft.com/office/drawing/2014/main" id="{6EEFFD07-0F28-457E-AE5C-5DCA814BEAB7}"/>
              </a:ext>
            </a:extLst>
          </p:cNvPr>
          <p:cNvGrpSpPr/>
          <p:nvPr/>
        </p:nvGrpSpPr>
        <p:grpSpPr>
          <a:xfrm>
            <a:off x="561370" y="3201497"/>
            <a:ext cx="4182163" cy="2005391"/>
            <a:chOff x="561370" y="3201497"/>
            <a:chExt cx="4182163" cy="2005391"/>
          </a:xfrm>
        </p:grpSpPr>
        <p:grpSp>
          <p:nvGrpSpPr>
            <p:cNvPr id="9" name="组合 8">
              <a:extLst>
                <a:ext uri="{FF2B5EF4-FFF2-40B4-BE49-F238E27FC236}">
                  <a16:creationId xmlns:a16="http://schemas.microsoft.com/office/drawing/2014/main" id="{8693A3F8-5A62-4172-93B2-12CDCDEBECC8}"/>
                </a:ext>
              </a:extLst>
            </p:cNvPr>
            <p:cNvGrpSpPr/>
            <p:nvPr/>
          </p:nvGrpSpPr>
          <p:grpSpPr>
            <a:xfrm>
              <a:off x="1593216" y="3201497"/>
              <a:ext cx="3150317" cy="2005391"/>
              <a:chOff x="6748427" y="3188824"/>
              <a:chExt cx="3150317" cy="2005391"/>
            </a:xfrm>
          </p:grpSpPr>
          <p:sp>
            <p:nvSpPr>
              <p:cNvPr id="71" name="矩形 70">
                <a:extLst>
                  <a:ext uri="{FF2B5EF4-FFF2-40B4-BE49-F238E27FC236}">
                    <a16:creationId xmlns:a16="http://schemas.microsoft.com/office/drawing/2014/main" id="{9C0F79AF-6F12-4EE3-9015-A7B7184E717F}"/>
                  </a:ext>
                </a:extLst>
              </p:cNvPr>
              <p:cNvSpPr/>
              <p:nvPr/>
            </p:nvSpPr>
            <p:spPr>
              <a:xfrm>
                <a:off x="6991249" y="3416835"/>
                <a:ext cx="382516" cy="149289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停车需求预测</a:t>
                </a:r>
              </a:p>
            </p:txBody>
          </p:sp>
          <p:sp>
            <p:nvSpPr>
              <p:cNvPr id="72" name="矩形 71">
                <a:extLst>
                  <a:ext uri="{FF2B5EF4-FFF2-40B4-BE49-F238E27FC236}">
                    <a16:creationId xmlns:a16="http://schemas.microsoft.com/office/drawing/2014/main" id="{1887112A-FDF8-4705-9D39-C535BD2EFE24}"/>
                  </a:ext>
                </a:extLst>
              </p:cNvPr>
              <p:cNvSpPr/>
              <p:nvPr/>
            </p:nvSpPr>
            <p:spPr>
              <a:xfrm>
                <a:off x="7593040" y="3305564"/>
                <a:ext cx="2015267"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通勤居民</a:t>
                </a:r>
              </a:p>
            </p:txBody>
          </p:sp>
          <p:sp>
            <p:nvSpPr>
              <p:cNvPr id="73" name="矩形 72">
                <a:extLst>
                  <a:ext uri="{FF2B5EF4-FFF2-40B4-BE49-F238E27FC236}">
                    <a16:creationId xmlns:a16="http://schemas.microsoft.com/office/drawing/2014/main" id="{F8A042B2-A9ED-4E78-AF39-9A96BBC7F9BC}"/>
                  </a:ext>
                </a:extLst>
              </p:cNvPr>
              <p:cNvSpPr/>
              <p:nvPr/>
            </p:nvSpPr>
            <p:spPr>
              <a:xfrm>
                <a:off x="7593040" y="4633836"/>
                <a:ext cx="2015267"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其他</a:t>
                </a:r>
              </a:p>
            </p:txBody>
          </p:sp>
          <p:sp>
            <p:nvSpPr>
              <p:cNvPr id="74" name="矩形 73">
                <a:extLst>
                  <a:ext uri="{FF2B5EF4-FFF2-40B4-BE49-F238E27FC236}">
                    <a16:creationId xmlns:a16="http://schemas.microsoft.com/office/drawing/2014/main" id="{C93C610B-4495-4CF7-88FF-D4C500DE6CD5}"/>
                  </a:ext>
                </a:extLst>
              </p:cNvPr>
              <p:cNvSpPr/>
              <p:nvPr/>
            </p:nvSpPr>
            <p:spPr>
              <a:xfrm>
                <a:off x="7593040" y="3993681"/>
                <a:ext cx="2015267" cy="392178"/>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停车设施停车记录</a:t>
                </a:r>
              </a:p>
            </p:txBody>
          </p:sp>
          <p:sp>
            <p:nvSpPr>
              <p:cNvPr id="86" name="矩形 85">
                <a:extLst>
                  <a:ext uri="{FF2B5EF4-FFF2-40B4-BE49-F238E27FC236}">
                    <a16:creationId xmlns:a16="http://schemas.microsoft.com/office/drawing/2014/main" id="{DA794953-EE74-4188-8E62-281863F4004D}"/>
                  </a:ext>
                </a:extLst>
              </p:cNvPr>
              <p:cNvSpPr/>
              <p:nvPr/>
            </p:nvSpPr>
            <p:spPr>
              <a:xfrm>
                <a:off x="6748427" y="3188824"/>
                <a:ext cx="3150317" cy="2005391"/>
              </a:xfrm>
              <a:prstGeom prst="rect">
                <a:avLst/>
              </a:prstGeom>
              <a:noFill/>
              <a:ln w="28575">
                <a:solidFill>
                  <a:srgbClr val="2A638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1">
              <a:extLst>
                <a:ext uri="{FF2B5EF4-FFF2-40B4-BE49-F238E27FC236}">
                  <a16:creationId xmlns:a16="http://schemas.microsoft.com/office/drawing/2014/main" id="{909E74A4-F2E1-4AEF-B8EF-87DBD0E97BE7}"/>
                </a:ext>
              </a:extLst>
            </p:cNvPr>
            <p:cNvSpPr txBox="1"/>
            <p:nvPr/>
          </p:nvSpPr>
          <p:spPr>
            <a:xfrm>
              <a:off x="561370" y="4046165"/>
              <a:ext cx="11897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3"/>
                  </a:solidFill>
                  <a:latin typeface="+mj-ea"/>
                  <a:ea typeface="+mj-ea"/>
                </a:rPr>
                <a:t>Step 2</a:t>
              </a:r>
              <a:endParaRPr lang="zh-CN" altLang="en-US" sz="2000" b="1" dirty="0">
                <a:solidFill>
                  <a:schemeClr val="accent3"/>
                </a:solidFill>
                <a:latin typeface="+mj-ea"/>
                <a:ea typeface="+mj-ea"/>
              </a:endParaRPr>
            </a:p>
          </p:txBody>
        </p:sp>
      </p:grpSp>
    </p:spTree>
    <p:custDataLst>
      <p:tags r:id="rId1"/>
    </p:custDataLst>
    <p:extLst>
      <p:ext uri="{BB962C8B-B14F-4D97-AF65-F5344CB8AC3E}">
        <p14:creationId xmlns:p14="http://schemas.microsoft.com/office/powerpoint/2010/main" val="2042388342"/>
      </p:ext>
    </p:extLst>
  </p:cSld>
  <p:clrMapOvr>
    <a:masterClrMapping/>
  </p:clrMapOvr>
  <mc:AlternateContent xmlns:mc="http://schemas.openxmlformats.org/markup-compatibility/2006" xmlns:p14="http://schemas.microsoft.com/office/powerpoint/2010/main">
    <mc:Choice Requires="p14">
      <p:transition spd="slow" p14:dur="2000" advTm="11008"/>
    </mc:Choice>
    <mc:Fallback xmlns="">
      <p:transition spd="slow" advTm="110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FF0000"/>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3286728976"/>
      </p:ext>
    </p:extLst>
  </p:cSld>
  <p:clrMapOvr>
    <a:masterClrMapping/>
  </p:clrMapOvr>
  <mc:AlternateContent xmlns:mc="http://schemas.openxmlformats.org/markup-compatibility/2006" xmlns:p14="http://schemas.microsoft.com/office/powerpoint/2010/main">
    <mc:Choice Requires="p14">
      <p:transition spd="slow" p14:dur="2000" advTm="590"/>
    </mc:Choice>
    <mc:Fallback xmlns="">
      <p:transition spd="slow" advTm="5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研究难点及创新点</a:t>
            </a:r>
            <a:endParaRPr kumimoji="0" lang="zh-CN" altLang="en-US" sz="2400" b="1" i="0" u="none" strike="noStrike" kern="1200" cap="none" spc="0" normalizeH="0" baseline="0" noProof="0" dirty="0">
              <a:ln>
                <a:noFill/>
              </a:ln>
              <a:solidFill>
                <a:srgbClr val="445469"/>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28" name="任意多边形: 形状 27">
            <a:extLst>
              <a:ext uri="{FF2B5EF4-FFF2-40B4-BE49-F238E27FC236}">
                <a16:creationId xmlns:a16="http://schemas.microsoft.com/office/drawing/2014/main" id="{008004EF-4074-4AB3-A056-FB2CDD389799}"/>
              </a:ext>
            </a:extLst>
          </p:cNvPr>
          <p:cNvSpPr/>
          <p:nvPr/>
        </p:nvSpPr>
        <p:spPr>
          <a:xfrm>
            <a:off x="5477854" y="2675793"/>
            <a:ext cx="940479" cy="1891630"/>
          </a:xfrm>
          <a:custGeom>
            <a:avLst/>
            <a:gdLst>
              <a:gd name="connsiteX0" fmla="*/ 575603 w 1151206"/>
              <a:gd name="connsiteY0" fmla="*/ 0 h 2315476"/>
              <a:gd name="connsiteX1" fmla="*/ 621355 w 1151206"/>
              <a:gd name="connsiteY1" fmla="*/ 34213 h 2315476"/>
              <a:gd name="connsiteX2" fmla="*/ 1151206 w 1151206"/>
              <a:gd name="connsiteY2" fmla="*/ 1157738 h 2315476"/>
              <a:gd name="connsiteX3" fmla="*/ 621355 w 1151206"/>
              <a:gd name="connsiteY3" fmla="*/ 2281263 h 2315476"/>
              <a:gd name="connsiteX4" fmla="*/ 575603 w 1151206"/>
              <a:gd name="connsiteY4" fmla="*/ 2315476 h 2315476"/>
              <a:gd name="connsiteX5" fmla="*/ 529851 w 1151206"/>
              <a:gd name="connsiteY5" fmla="*/ 2281263 h 2315476"/>
              <a:gd name="connsiteX6" fmla="*/ 0 w 1151206"/>
              <a:gd name="connsiteY6" fmla="*/ 1157738 h 2315476"/>
              <a:gd name="connsiteX7" fmla="*/ 529851 w 1151206"/>
              <a:gd name="connsiteY7" fmla="*/ 34213 h 2315476"/>
              <a:gd name="connsiteX8" fmla="*/ 575603 w 1151206"/>
              <a:gd name="connsiteY8" fmla="*/ 0 h 23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206" h="2315476">
                <a:moveTo>
                  <a:pt x="575603" y="0"/>
                </a:moveTo>
                <a:lnTo>
                  <a:pt x="621355" y="34213"/>
                </a:lnTo>
                <a:cubicBezTo>
                  <a:pt x="944949" y="301266"/>
                  <a:pt x="1151206" y="705415"/>
                  <a:pt x="1151206" y="1157738"/>
                </a:cubicBezTo>
                <a:cubicBezTo>
                  <a:pt x="1151206" y="1610061"/>
                  <a:pt x="944949" y="2014210"/>
                  <a:pt x="621355" y="2281263"/>
                </a:cubicBezTo>
                <a:lnTo>
                  <a:pt x="575603" y="2315476"/>
                </a:lnTo>
                <a:lnTo>
                  <a:pt x="529851" y="2281263"/>
                </a:lnTo>
                <a:cubicBezTo>
                  <a:pt x="206258" y="2014210"/>
                  <a:pt x="0" y="1610061"/>
                  <a:pt x="0" y="1157738"/>
                </a:cubicBezTo>
                <a:cubicBezTo>
                  <a:pt x="0" y="705415"/>
                  <a:pt x="206258" y="301266"/>
                  <a:pt x="529851" y="34213"/>
                </a:cubicBezTo>
                <a:lnTo>
                  <a:pt x="575603" y="0"/>
                </a:lnTo>
                <a:close/>
              </a:path>
            </a:pathLst>
          </a:custGeom>
          <a:solidFill>
            <a:srgbClr val="1467A0"/>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9" name="任意多边形: 形状 28">
            <a:extLst>
              <a:ext uri="{FF2B5EF4-FFF2-40B4-BE49-F238E27FC236}">
                <a16:creationId xmlns:a16="http://schemas.microsoft.com/office/drawing/2014/main" id="{EDE7CA94-BB82-4E29-ADAD-1064946285D5}"/>
              </a:ext>
            </a:extLst>
          </p:cNvPr>
          <p:cNvSpPr/>
          <p:nvPr/>
        </p:nvSpPr>
        <p:spPr>
          <a:xfrm>
            <a:off x="3992317" y="2419525"/>
            <a:ext cx="1930323" cy="2405882"/>
          </a:xfrm>
          <a:custGeom>
            <a:avLst/>
            <a:gdLst>
              <a:gd name="connsiteX0" fmla="*/ 1456006 w 2336409"/>
              <a:gd name="connsiteY0" fmla="*/ 0 h 2912012"/>
              <a:gd name="connsiteX1" fmla="*/ 2270073 w 2336409"/>
              <a:gd name="connsiteY1" fmla="*/ 248663 h 2912012"/>
              <a:gd name="connsiteX2" fmla="*/ 2336409 w 2336409"/>
              <a:gd name="connsiteY2" fmla="*/ 298268 h 2912012"/>
              <a:gd name="connsiteX3" fmla="*/ 2290657 w 2336409"/>
              <a:gd name="connsiteY3" fmla="*/ 332481 h 2912012"/>
              <a:gd name="connsiteX4" fmla="*/ 1760806 w 2336409"/>
              <a:gd name="connsiteY4" fmla="*/ 1456006 h 2912012"/>
              <a:gd name="connsiteX5" fmla="*/ 2290657 w 2336409"/>
              <a:gd name="connsiteY5" fmla="*/ 2579531 h 2912012"/>
              <a:gd name="connsiteX6" fmla="*/ 2336409 w 2336409"/>
              <a:gd name="connsiteY6" fmla="*/ 2613744 h 2912012"/>
              <a:gd name="connsiteX7" fmla="*/ 2270073 w 2336409"/>
              <a:gd name="connsiteY7" fmla="*/ 2663349 h 2912012"/>
              <a:gd name="connsiteX8" fmla="*/ 1456006 w 2336409"/>
              <a:gd name="connsiteY8" fmla="*/ 2912012 h 2912012"/>
              <a:gd name="connsiteX9" fmla="*/ 0 w 2336409"/>
              <a:gd name="connsiteY9" fmla="*/ 1456006 h 2912012"/>
              <a:gd name="connsiteX10" fmla="*/ 1456006 w 2336409"/>
              <a:gd name="connsiteY10" fmla="*/ 0 h 291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6409" h="2912012">
                <a:moveTo>
                  <a:pt x="1456006" y="0"/>
                </a:moveTo>
                <a:cubicBezTo>
                  <a:pt x="1757555" y="0"/>
                  <a:pt x="2037693" y="91670"/>
                  <a:pt x="2270073" y="248663"/>
                </a:cubicBezTo>
                <a:lnTo>
                  <a:pt x="2336409" y="298268"/>
                </a:lnTo>
                <a:lnTo>
                  <a:pt x="2290657" y="332481"/>
                </a:lnTo>
                <a:cubicBezTo>
                  <a:pt x="1967064" y="599534"/>
                  <a:pt x="1760806" y="1003683"/>
                  <a:pt x="1760806" y="1456006"/>
                </a:cubicBezTo>
                <a:cubicBezTo>
                  <a:pt x="1760806" y="1908329"/>
                  <a:pt x="1967064" y="2312478"/>
                  <a:pt x="2290657" y="2579531"/>
                </a:cubicBezTo>
                <a:lnTo>
                  <a:pt x="2336409" y="2613744"/>
                </a:lnTo>
                <a:lnTo>
                  <a:pt x="2270073" y="2663349"/>
                </a:lnTo>
                <a:cubicBezTo>
                  <a:pt x="2037693" y="2820342"/>
                  <a:pt x="1757555" y="2912012"/>
                  <a:pt x="1456006" y="2912012"/>
                </a:cubicBezTo>
                <a:cubicBezTo>
                  <a:pt x="651876" y="2912012"/>
                  <a:pt x="0" y="2260136"/>
                  <a:pt x="0" y="1456006"/>
                </a:cubicBezTo>
                <a:cubicBezTo>
                  <a:pt x="0" y="651876"/>
                  <a:pt x="651876" y="0"/>
                  <a:pt x="1456006" y="0"/>
                </a:cubicBezTo>
                <a:close/>
              </a:path>
            </a:pathLst>
          </a:custGeom>
          <a:noFill/>
          <a:ln w="25400" cap="flat" cmpd="sng" algn="ctr">
            <a:solidFill>
              <a:srgbClr val="1467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0" name="任意多边形: 形状 29">
            <a:extLst>
              <a:ext uri="{FF2B5EF4-FFF2-40B4-BE49-F238E27FC236}">
                <a16:creationId xmlns:a16="http://schemas.microsoft.com/office/drawing/2014/main" id="{98213E54-A7C0-40AF-A835-27D978A2FDE0}"/>
              </a:ext>
            </a:extLst>
          </p:cNvPr>
          <p:cNvSpPr/>
          <p:nvPr/>
        </p:nvSpPr>
        <p:spPr>
          <a:xfrm>
            <a:off x="5932048" y="2424957"/>
            <a:ext cx="1911504" cy="2382426"/>
          </a:xfrm>
          <a:custGeom>
            <a:avLst/>
            <a:gdLst>
              <a:gd name="connsiteX0" fmla="*/ 880403 w 2336409"/>
              <a:gd name="connsiteY0" fmla="*/ 0 h 2912012"/>
              <a:gd name="connsiteX1" fmla="*/ 2336409 w 2336409"/>
              <a:gd name="connsiteY1" fmla="*/ 1456006 h 2912012"/>
              <a:gd name="connsiteX2" fmla="*/ 880403 w 2336409"/>
              <a:gd name="connsiteY2" fmla="*/ 2912012 h 2912012"/>
              <a:gd name="connsiteX3" fmla="*/ 66336 w 2336409"/>
              <a:gd name="connsiteY3" fmla="*/ 2663349 h 2912012"/>
              <a:gd name="connsiteX4" fmla="*/ 0 w 2336409"/>
              <a:gd name="connsiteY4" fmla="*/ 2613744 h 2912012"/>
              <a:gd name="connsiteX5" fmla="*/ 45752 w 2336409"/>
              <a:gd name="connsiteY5" fmla="*/ 2579531 h 2912012"/>
              <a:gd name="connsiteX6" fmla="*/ 575603 w 2336409"/>
              <a:gd name="connsiteY6" fmla="*/ 1456006 h 2912012"/>
              <a:gd name="connsiteX7" fmla="*/ 45752 w 2336409"/>
              <a:gd name="connsiteY7" fmla="*/ 332481 h 2912012"/>
              <a:gd name="connsiteX8" fmla="*/ 0 w 2336409"/>
              <a:gd name="connsiteY8" fmla="*/ 298268 h 2912012"/>
              <a:gd name="connsiteX9" fmla="*/ 66336 w 2336409"/>
              <a:gd name="connsiteY9" fmla="*/ 248663 h 2912012"/>
              <a:gd name="connsiteX10" fmla="*/ 880403 w 2336409"/>
              <a:gd name="connsiteY10" fmla="*/ 0 h 291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6409" h="2912012">
                <a:moveTo>
                  <a:pt x="880403" y="0"/>
                </a:moveTo>
                <a:cubicBezTo>
                  <a:pt x="1684533" y="0"/>
                  <a:pt x="2336409" y="651876"/>
                  <a:pt x="2336409" y="1456006"/>
                </a:cubicBezTo>
                <a:cubicBezTo>
                  <a:pt x="2336409" y="2260136"/>
                  <a:pt x="1684533" y="2912012"/>
                  <a:pt x="880403" y="2912012"/>
                </a:cubicBezTo>
                <a:cubicBezTo>
                  <a:pt x="578854" y="2912012"/>
                  <a:pt x="298716" y="2820342"/>
                  <a:pt x="66336" y="2663349"/>
                </a:cubicBezTo>
                <a:lnTo>
                  <a:pt x="0" y="2613744"/>
                </a:lnTo>
                <a:lnTo>
                  <a:pt x="45752" y="2579531"/>
                </a:lnTo>
                <a:cubicBezTo>
                  <a:pt x="369346" y="2312478"/>
                  <a:pt x="575603" y="1908329"/>
                  <a:pt x="575603" y="1456006"/>
                </a:cubicBezTo>
                <a:cubicBezTo>
                  <a:pt x="575603" y="1003683"/>
                  <a:pt x="369346" y="599534"/>
                  <a:pt x="45752" y="332481"/>
                </a:cubicBezTo>
                <a:lnTo>
                  <a:pt x="0" y="298268"/>
                </a:lnTo>
                <a:lnTo>
                  <a:pt x="66336" y="248663"/>
                </a:lnTo>
                <a:cubicBezTo>
                  <a:pt x="298716" y="91670"/>
                  <a:pt x="578854" y="0"/>
                  <a:pt x="880403" y="0"/>
                </a:cubicBezTo>
                <a:close/>
              </a:path>
            </a:pathLst>
          </a:custGeom>
          <a:noFill/>
          <a:ln w="25400" cap="flat" cmpd="sng" algn="ctr">
            <a:solidFill>
              <a:srgbClr val="1467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1" name="矩形 30">
            <a:extLst>
              <a:ext uri="{FF2B5EF4-FFF2-40B4-BE49-F238E27FC236}">
                <a16:creationId xmlns:a16="http://schemas.microsoft.com/office/drawing/2014/main" id="{72B794A9-DDC2-40DE-B41A-DBD2237FACF3}"/>
              </a:ext>
            </a:extLst>
          </p:cNvPr>
          <p:cNvSpPr/>
          <p:nvPr/>
        </p:nvSpPr>
        <p:spPr>
          <a:xfrm>
            <a:off x="5559814" y="3194808"/>
            <a:ext cx="783783" cy="662169"/>
          </a:xfrm>
          <a:prstGeom prst="rect">
            <a:avLst/>
          </a:prstGeom>
        </p:spPr>
        <p:txBody>
          <a:bodyPr wrap="square" lIns="0" tIns="0" rIns="0" bIns="0">
            <a:spAutoFit/>
          </a:bodyPr>
          <a:lstStyle/>
          <a:p>
            <a:pPr>
              <a:lnSpc>
                <a:spcPct val="150000"/>
              </a:lnSpc>
              <a:defRPr/>
            </a:pPr>
            <a:r>
              <a:rPr lang="en-US" altLang="zh-CN" sz="3400" b="1" dirty="0">
                <a:solidFill>
                  <a:prstClr val="white"/>
                </a:solidFill>
                <a:latin typeface="宋体" panose="02010600030101010101" pitchFamily="2" charset="-122"/>
                <a:ea typeface="宋体" panose="02010600030101010101" pitchFamily="2" charset="-122"/>
              </a:rPr>
              <a:t>A</a:t>
            </a:r>
            <a:r>
              <a:rPr lang="en-US" altLang="zh-CN" sz="3400" b="1" dirty="0" err="1">
                <a:solidFill>
                  <a:prstClr val="white"/>
                </a:solidFill>
                <a:latin typeface="宋体" panose="02010600030101010101" pitchFamily="2" charset="-122"/>
                <a:ea typeface="宋体" panose="02010600030101010101" pitchFamily="2" charset="-122"/>
              </a:rPr>
              <a:t>nd</a:t>
            </a:r>
            <a:endParaRPr lang="en-US" altLang="zh-CN" sz="3400" b="1" dirty="0">
              <a:solidFill>
                <a:prstClr val="white"/>
              </a:solidFill>
              <a:latin typeface="宋体" panose="02010600030101010101" pitchFamily="2" charset="-122"/>
              <a:ea typeface="宋体" panose="02010600030101010101" pitchFamily="2" charset="-122"/>
            </a:endParaRPr>
          </a:p>
        </p:txBody>
      </p:sp>
      <p:sp>
        <p:nvSpPr>
          <p:cNvPr id="32" name="矩形 31">
            <a:extLst>
              <a:ext uri="{FF2B5EF4-FFF2-40B4-BE49-F238E27FC236}">
                <a16:creationId xmlns:a16="http://schemas.microsoft.com/office/drawing/2014/main" id="{744EE075-2EA8-4BBC-846F-C26CD24884D6}"/>
              </a:ext>
            </a:extLst>
          </p:cNvPr>
          <p:cNvSpPr/>
          <p:nvPr/>
        </p:nvSpPr>
        <p:spPr>
          <a:xfrm>
            <a:off x="4095596" y="3305310"/>
            <a:ext cx="1409897" cy="570221"/>
          </a:xfrm>
          <a:prstGeom prst="rect">
            <a:avLst/>
          </a:prstGeom>
        </p:spPr>
        <p:txBody>
          <a:bodyPr wrap="square" lIns="0" tIns="0" rIns="0" bIns="0">
            <a:spAutoFit/>
          </a:bodyPr>
          <a:lstStyle/>
          <a:p>
            <a:pPr>
              <a:lnSpc>
                <a:spcPct val="150000"/>
              </a:lnSpc>
              <a:defRPr/>
            </a:pPr>
            <a:r>
              <a:rPr lang="zh-CN" altLang="en-US" sz="2800" b="1" spc="300" dirty="0">
                <a:solidFill>
                  <a:srgbClr val="1467A0"/>
                </a:solidFill>
                <a:latin typeface="微软雅黑" pitchFamily="34" charset="-122"/>
                <a:ea typeface="微软雅黑" pitchFamily="34" charset="-122"/>
              </a:rPr>
              <a:t>重难点</a:t>
            </a:r>
            <a:endParaRPr lang="en-US" altLang="zh-CN" sz="2800" b="1" spc="300" dirty="0">
              <a:solidFill>
                <a:srgbClr val="1467A0"/>
              </a:solidFill>
              <a:latin typeface="微软雅黑" pitchFamily="34" charset="-122"/>
              <a:ea typeface="微软雅黑" pitchFamily="34" charset="-122"/>
            </a:endParaRPr>
          </a:p>
        </p:txBody>
      </p:sp>
      <p:sp>
        <p:nvSpPr>
          <p:cNvPr id="34" name="矩形 33">
            <a:extLst>
              <a:ext uri="{FF2B5EF4-FFF2-40B4-BE49-F238E27FC236}">
                <a16:creationId xmlns:a16="http://schemas.microsoft.com/office/drawing/2014/main" id="{EB3FBFBE-BC71-4A3E-89BB-C9E9DFD9BA46}"/>
              </a:ext>
            </a:extLst>
          </p:cNvPr>
          <p:cNvSpPr/>
          <p:nvPr/>
        </p:nvSpPr>
        <p:spPr>
          <a:xfrm>
            <a:off x="8239550" y="926172"/>
            <a:ext cx="3730762" cy="2768936"/>
          </a:xfrm>
          <a:prstGeom prst="rect">
            <a:avLst/>
          </a:prstGeom>
          <a:noFill/>
          <a:ln w="19050" cap="flat" cmpd="sng" algn="ctr">
            <a:solidFill>
              <a:srgbClr val="1467A0"/>
            </a:solidFill>
            <a:prstDash val="dash"/>
          </a:ln>
          <a:effectLst/>
        </p:spPr>
        <p:txBody>
          <a:bodyPr anchor="ctr"/>
          <a:lstStyle/>
          <a:p>
            <a:pPr>
              <a:lnSpc>
                <a:spcPct val="140000"/>
              </a:lnSpc>
            </a:pPr>
            <a:r>
              <a:rPr lang="zh-CN" altLang="en-US" sz="2000" b="1" kern="100" dirty="0">
                <a:latin typeface="+mj-ea"/>
                <a:cs typeface="Times New Roman" panose="02020603050405020304" pitchFamily="18" charset="0"/>
              </a:rPr>
              <a:t>不同于传统停车需求预测方法，本研究</a:t>
            </a:r>
            <a:r>
              <a:rPr lang="zh-CN" altLang="zh-CN" sz="2000" b="1" kern="100" dirty="0">
                <a:latin typeface="+mj-ea"/>
                <a:cs typeface="Times New Roman" panose="02020603050405020304" pitchFamily="18" charset="0"/>
              </a:rPr>
              <a:t>结合居民驾车通勤数据，现有停车设施的停车记录数据和</a:t>
            </a:r>
            <a:r>
              <a:rPr lang="en-US" altLang="zh-CN" sz="2000" b="1" kern="100" dirty="0">
                <a:latin typeface="+mj-ea"/>
                <a:cs typeface="Times New Roman" panose="02020603050405020304" pitchFamily="18" charset="0"/>
              </a:rPr>
              <a:t>POI</a:t>
            </a:r>
            <a:r>
              <a:rPr lang="zh-CN" altLang="zh-CN" sz="2000" b="1" kern="100" dirty="0">
                <a:latin typeface="+mj-ea"/>
                <a:cs typeface="Times New Roman" panose="02020603050405020304" pitchFamily="18" charset="0"/>
              </a:rPr>
              <a:t>等数据对停车需求进行</a:t>
            </a:r>
            <a:r>
              <a:rPr lang="zh-CN" altLang="zh-CN" sz="2000" b="1" kern="100" dirty="0">
                <a:solidFill>
                  <a:srgbClr val="FF0000"/>
                </a:solidFill>
                <a:latin typeface="+mj-ea"/>
                <a:cs typeface="Times New Roman" panose="02020603050405020304" pitchFamily="18" charset="0"/>
              </a:rPr>
              <a:t>精细化预测</a:t>
            </a:r>
            <a:r>
              <a:rPr lang="zh-CN" altLang="zh-CN" sz="2000" b="1" kern="100" dirty="0">
                <a:latin typeface="+mj-ea"/>
                <a:cs typeface="Times New Roman" panose="02020603050405020304" pitchFamily="18" charset="0"/>
              </a:rPr>
              <a:t>，在方法上有所创新</a:t>
            </a:r>
            <a:r>
              <a:rPr lang="zh-CN" altLang="zh-CN" sz="2000" dirty="0"/>
              <a:t>。</a:t>
            </a:r>
            <a:endParaRPr lang="zh-CN" altLang="en-US" sz="2000" b="1" kern="100" dirty="0">
              <a:latin typeface="+mj-ea"/>
              <a:cs typeface="Times New Roman" panose="02020603050405020304" pitchFamily="18" charset="0"/>
            </a:endParaRPr>
          </a:p>
        </p:txBody>
      </p:sp>
      <p:cxnSp>
        <p:nvCxnSpPr>
          <p:cNvPr id="35" name="肘形连接符 24">
            <a:extLst>
              <a:ext uri="{FF2B5EF4-FFF2-40B4-BE49-F238E27FC236}">
                <a16:creationId xmlns:a16="http://schemas.microsoft.com/office/drawing/2014/main" id="{ADF58B39-686E-409D-BF84-6C57BA9762A3}"/>
              </a:ext>
            </a:extLst>
          </p:cNvPr>
          <p:cNvCxnSpPr>
            <a:cxnSpLocks/>
            <a:stCxn id="34" idx="1"/>
          </p:cNvCxnSpPr>
          <p:nvPr/>
        </p:nvCxnSpPr>
        <p:spPr>
          <a:xfrm rot="10800000" flipV="1">
            <a:off x="7639608" y="2310640"/>
            <a:ext cx="599943" cy="665664"/>
          </a:xfrm>
          <a:prstGeom prst="bentConnector2">
            <a:avLst/>
          </a:prstGeom>
          <a:noFill/>
          <a:ln w="19050" cap="flat" cmpd="sng" algn="ctr">
            <a:solidFill>
              <a:srgbClr val="1F4E79"/>
            </a:solidFill>
            <a:prstDash val="dash"/>
          </a:ln>
          <a:effectLst/>
        </p:spPr>
      </p:cxnSp>
      <p:cxnSp>
        <p:nvCxnSpPr>
          <p:cNvPr id="38" name="肘形连接符 51">
            <a:extLst>
              <a:ext uri="{FF2B5EF4-FFF2-40B4-BE49-F238E27FC236}">
                <a16:creationId xmlns:a16="http://schemas.microsoft.com/office/drawing/2014/main" id="{E9355555-30BE-4AF0-813F-C055B735B71F}"/>
              </a:ext>
            </a:extLst>
          </p:cNvPr>
          <p:cNvCxnSpPr>
            <a:cxnSpLocks/>
            <a:stCxn id="39" idx="1"/>
          </p:cNvCxnSpPr>
          <p:nvPr/>
        </p:nvCxnSpPr>
        <p:spPr>
          <a:xfrm rot="10800000">
            <a:off x="7571540" y="4388690"/>
            <a:ext cx="599948" cy="1140257"/>
          </a:xfrm>
          <a:prstGeom prst="bentConnector2">
            <a:avLst/>
          </a:prstGeom>
          <a:noFill/>
          <a:ln w="19050" cap="flat" cmpd="sng" algn="ctr">
            <a:solidFill>
              <a:srgbClr val="1F4E79"/>
            </a:solidFill>
            <a:prstDash val="dash"/>
          </a:ln>
          <a:effectLst/>
        </p:spPr>
      </p:cxnSp>
      <p:sp>
        <p:nvSpPr>
          <p:cNvPr id="39" name="矩形 38">
            <a:extLst>
              <a:ext uri="{FF2B5EF4-FFF2-40B4-BE49-F238E27FC236}">
                <a16:creationId xmlns:a16="http://schemas.microsoft.com/office/drawing/2014/main" id="{7A2A6375-DD12-4E9D-B267-097770CD36AD}"/>
              </a:ext>
            </a:extLst>
          </p:cNvPr>
          <p:cNvSpPr/>
          <p:nvPr/>
        </p:nvSpPr>
        <p:spPr>
          <a:xfrm>
            <a:off x="8171488" y="4388687"/>
            <a:ext cx="3889235" cy="2280518"/>
          </a:xfrm>
          <a:prstGeom prst="rect">
            <a:avLst/>
          </a:prstGeom>
          <a:noFill/>
          <a:ln w="19050" cap="flat" cmpd="sng" algn="ctr">
            <a:solidFill>
              <a:srgbClr val="1467A0"/>
            </a:solidFill>
            <a:prstDash val="dash"/>
          </a:ln>
          <a:effectLst/>
        </p:spPr>
        <p:txBody>
          <a:bodyPr anchor="ctr"/>
          <a:lstStyle/>
          <a:p>
            <a:pPr>
              <a:lnSpc>
                <a:spcPct val="140000"/>
              </a:lnSpc>
            </a:pPr>
            <a:r>
              <a:rPr lang="zh-CN" altLang="en-US" sz="2000" b="1" kern="100" dirty="0">
                <a:latin typeface="+mj-ea"/>
                <a:ea typeface="+mj-ea"/>
                <a:cs typeface="Times New Roman" panose="02020603050405020304" pitchFamily="18" charset="0"/>
              </a:rPr>
              <a:t>在构建停车设施选址模型过程中从停车</a:t>
            </a:r>
            <a:r>
              <a:rPr lang="zh-CN" altLang="en-US" sz="2000" b="1" kern="100" dirty="0">
                <a:solidFill>
                  <a:srgbClr val="FF0000"/>
                </a:solidFill>
                <a:latin typeface="+mj-ea"/>
                <a:ea typeface="+mj-ea"/>
                <a:cs typeface="Times New Roman" panose="02020603050405020304" pitchFamily="18" charset="0"/>
              </a:rPr>
              <a:t>设施成本</a:t>
            </a:r>
            <a:r>
              <a:rPr lang="zh-CN" altLang="en-US" sz="2000" b="1" kern="100" dirty="0">
                <a:latin typeface="+mj-ea"/>
                <a:ea typeface="+mj-ea"/>
                <a:cs typeface="Times New Roman" panose="02020603050405020304" pitchFamily="18" charset="0"/>
              </a:rPr>
              <a:t>和</a:t>
            </a:r>
            <a:r>
              <a:rPr lang="zh-CN" altLang="en-US" sz="2000" b="1" kern="100" dirty="0">
                <a:solidFill>
                  <a:srgbClr val="FF0000"/>
                </a:solidFill>
                <a:latin typeface="+mj-ea"/>
                <a:ea typeface="+mj-ea"/>
                <a:cs typeface="Times New Roman" panose="02020603050405020304" pitchFamily="18" charset="0"/>
              </a:rPr>
              <a:t>设施服务水平</a:t>
            </a:r>
            <a:r>
              <a:rPr lang="zh-CN" altLang="en-US" sz="2000" b="1" kern="100" dirty="0">
                <a:latin typeface="+mj-ea"/>
                <a:ea typeface="+mj-ea"/>
                <a:cs typeface="Times New Roman" panose="02020603050405020304" pitchFamily="18" charset="0"/>
              </a:rPr>
              <a:t>两个角度进行考虑建模，并从供需角度进行约束，并设计与之对应的求解算法。</a:t>
            </a:r>
          </a:p>
        </p:txBody>
      </p:sp>
      <p:sp>
        <p:nvSpPr>
          <p:cNvPr id="40" name="矩形 39">
            <a:extLst>
              <a:ext uri="{FF2B5EF4-FFF2-40B4-BE49-F238E27FC236}">
                <a16:creationId xmlns:a16="http://schemas.microsoft.com/office/drawing/2014/main" id="{B5D9CB83-9C38-42E5-8A3E-6F1A3FFA144F}"/>
              </a:ext>
            </a:extLst>
          </p:cNvPr>
          <p:cNvSpPr/>
          <p:nvPr/>
        </p:nvSpPr>
        <p:spPr>
          <a:xfrm>
            <a:off x="649775" y="1797144"/>
            <a:ext cx="3139867" cy="1193924"/>
          </a:xfrm>
          <a:prstGeom prst="rect">
            <a:avLst/>
          </a:prstGeom>
          <a:noFill/>
          <a:ln w="19050" cap="flat" cmpd="sng" algn="ctr">
            <a:solidFill>
              <a:srgbClr val="1F4E79"/>
            </a:solidFill>
            <a:prstDash val="dash"/>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100" dirty="0">
                <a:solidFill>
                  <a:srgbClr val="FF0000"/>
                </a:solidFill>
                <a:latin typeface="+mj-ea"/>
                <a:ea typeface="+mj-ea"/>
                <a:cs typeface="Times New Roman" panose="02020603050405020304" pitchFamily="18" charset="0"/>
              </a:rPr>
              <a:t>原始数据量大</a:t>
            </a:r>
            <a:r>
              <a:rPr lang="zh-CN" altLang="en-US" sz="2000" b="1" kern="100" dirty="0">
                <a:latin typeface="+mj-ea"/>
                <a:ea typeface="+mj-ea"/>
                <a:cs typeface="Times New Roman" panose="02020603050405020304" pitchFamily="18" charset="0"/>
              </a:rPr>
              <a:t>，数据处理过程繁琐。需要对研究区域内的数据进行筛选</a:t>
            </a:r>
            <a:endParaRPr lang="zh-CN" altLang="en-US" sz="2000" b="1" kern="100" dirty="0">
              <a:solidFill>
                <a:srgbClr val="445469"/>
              </a:solidFill>
              <a:latin typeface="+mj-ea"/>
              <a:ea typeface="+mj-ea"/>
              <a:cs typeface="Times New Roman" panose="02020603050405020304" pitchFamily="18" charset="0"/>
            </a:endParaRPr>
          </a:p>
        </p:txBody>
      </p:sp>
      <p:cxnSp>
        <p:nvCxnSpPr>
          <p:cNvPr id="41" name="肘形连接符 54">
            <a:extLst>
              <a:ext uri="{FF2B5EF4-FFF2-40B4-BE49-F238E27FC236}">
                <a16:creationId xmlns:a16="http://schemas.microsoft.com/office/drawing/2014/main" id="{CE3B7F20-1D9E-4053-9001-78CF8171FB36}"/>
              </a:ext>
            </a:extLst>
          </p:cNvPr>
          <p:cNvCxnSpPr>
            <a:cxnSpLocks/>
          </p:cNvCxnSpPr>
          <p:nvPr/>
        </p:nvCxnSpPr>
        <p:spPr>
          <a:xfrm>
            <a:off x="3773593" y="2379449"/>
            <a:ext cx="466944" cy="518017"/>
          </a:xfrm>
          <a:prstGeom prst="bentConnector2">
            <a:avLst/>
          </a:prstGeom>
          <a:noFill/>
          <a:ln w="19050" cap="flat" cmpd="sng" algn="ctr">
            <a:solidFill>
              <a:srgbClr val="1F4E79"/>
            </a:solidFill>
            <a:prstDash val="dash"/>
          </a:ln>
          <a:effectLst/>
        </p:spPr>
      </p:cxnSp>
      <p:sp>
        <p:nvSpPr>
          <p:cNvPr id="42" name="矩形 41">
            <a:extLst>
              <a:ext uri="{FF2B5EF4-FFF2-40B4-BE49-F238E27FC236}">
                <a16:creationId xmlns:a16="http://schemas.microsoft.com/office/drawing/2014/main" id="{E6DDCC54-765F-4009-A3FC-BC8E6B6121DA}"/>
              </a:ext>
            </a:extLst>
          </p:cNvPr>
          <p:cNvSpPr/>
          <p:nvPr/>
        </p:nvSpPr>
        <p:spPr>
          <a:xfrm>
            <a:off x="493578" y="4415520"/>
            <a:ext cx="3498739" cy="1193924"/>
          </a:xfrm>
          <a:prstGeom prst="rect">
            <a:avLst/>
          </a:prstGeom>
          <a:noFill/>
          <a:ln w="19050" cap="flat" cmpd="sng" algn="ctr">
            <a:solidFill>
              <a:srgbClr val="1467A0"/>
            </a:solidFill>
            <a:prstDash val="dash"/>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100" dirty="0">
                <a:latin typeface="+mj-ea"/>
                <a:ea typeface="+mj-ea"/>
                <a:cs typeface="Times New Roman" panose="02020603050405020304" pitchFamily="18" charset="0"/>
              </a:rPr>
              <a:t>模型构建过程中需考虑的</a:t>
            </a:r>
            <a:r>
              <a:rPr lang="zh-CN" altLang="en-US" sz="2000" b="1" kern="100" dirty="0">
                <a:solidFill>
                  <a:srgbClr val="FF0000"/>
                </a:solidFill>
                <a:latin typeface="+mj-ea"/>
                <a:ea typeface="+mj-ea"/>
                <a:cs typeface="Times New Roman" panose="02020603050405020304" pitchFamily="18" charset="0"/>
              </a:rPr>
              <a:t>约束条件</a:t>
            </a:r>
            <a:r>
              <a:rPr lang="zh-CN" altLang="en-US" sz="2000" b="1" kern="100" dirty="0">
                <a:latin typeface="+mj-ea"/>
                <a:ea typeface="+mj-ea"/>
                <a:cs typeface="Times New Roman" panose="02020603050405020304" pitchFamily="18" charset="0"/>
              </a:rPr>
              <a:t>以及</a:t>
            </a:r>
            <a:r>
              <a:rPr lang="zh-CN" altLang="en-US" sz="2000" b="1" kern="100" dirty="0">
                <a:solidFill>
                  <a:srgbClr val="FF0000"/>
                </a:solidFill>
                <a:latin typeface="+mj-ea"/>
                <a:ea typeface="+mj-ea"/>
                <a:cs typeface="Times New Roman" panose="02020603050405020304" pitchFamily="18" charset="0"/>
              </a:rPr>
              <a:t>模型求解</a:t>
            </a:r>
            <a:r>
              <a:rPr lang="zh-CN" altLang="en-US" sz="2000" b="1" kern="100" dirty="0">
                <a:latin typeface="+mj-ea"/>
                <a:ea typeface="+mj-ea"/>
                <a:cs typeface="Times New Roman" panose="02020603050405020304" pitchFamily="18" charset="0"/>
              </a:rPr>
              <a:t>算法的设计是本研究的重难点。</a:t>
            </a:r>
          </a:p>
        </p:txBody>
      </p:sp>
      <p:cxnSp>
        <p:nvCxnSpPr>
          <p:cNvPr id="43" name="肘形连接符 57">
            <a:extLst>
              <a:ext uri="{FF2B5EF4-FFF2-40B4-BE49-F238E27FC236}">
                <a16:creationId xmlns:a16="http://schemas.microsoft.com/office/drawing/2014/main" id="{83C56286-871C-4660-BB1B-272D851F98A4}"/>
              </a:ext>
            </a:extLst>
          </p:cNvPr>
          <p:cNvCxnSpPr>
            <a:cxnSpLocks/>
            <a:stCxn id="42" idx="3"/>
          </p:cNvCxnSpPr>
          <p:nvPr/>
        </p:nvCxnSpPr>
        <p:spPr>
          <a:xfrm flipV="1">
            <a:off x="3992317" y="4601790"/>
            <a:ext cx="466944" cy="410692"/>
          </a:xfrm>
          <a:prstGeom prst="bentConnector3">
            <a:avLst>
              <a:gd name="adj1" fmla="val 50000"/>
            </a:avLst>
          </a:prstGeom>
          <a:noFill/>
          <a:ln w="19050" cap="flat" cmpd="sng" algn="ctr">
            <a:solidFill>
              <a:srgbClr val="1F4E79"/>
            </a:solidFill>
            <a:prstDash val="dash"/>
          </a:ln>
          <a:effectLst/>
        </p:spPr>
      </p:cxnSp>
      <p:sp>
        <p:nvSpPr>
          <p:cNvPr id="2" name="矩形 1">
            <a:extLst>
              <a:ext uri="{FF2B5EF4-FFF2-40B4-BE49-F238E27FC236}">
                <a16:creationId xmlns:a16="http://schemas.microsoft.com/office/drawing/2014/main" id="{E1294485-8F9A-4E6E-A813-BDA5837F2B62}"/>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3" name="文本框 2">
            <a:extLst>
              <a:ext uri="{FF2B5EF4-FFF2-40B4-BE49-F238E27FC236}">
                <a16:creationId xmlns:a16="http://schemas.microsoft.com/office/drawing/2014/main" id="{577ED823-D9D4-44B7-94D3-140AF486DE0E}"/>
              </a:ext>
            </a:extLst>
          </p:cNvPr>
          <p:cNvSpPr txBox="1"/>
          <p:nvPr/>
        </p:nvSpPr>
        <p:spPr>
          <a:xfrm>
            <a:off x="473301" y="785368"/>
            <a:ext cx="375035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RESEARCHE DIFFICULTIES AND INNOVATIONS</a:t>
            </a:r>
            <a:endParaRPr kumimoji="0" lang="zh-CN" altLang="en-US" sz="1200" b="1" i="0" u="none" strike="noStrike" kern="1200" cap="none" spc="0" normalizeH="0" baseline="0" noProof="0" dirty="0">
              <a:ln>
                <a:noFill/>
              </a:ln>
              <a:solidFill>
                <a:srgbClr val="797979"/>
              </a:solidFill>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sp>
        <p:nvSpPr>
          <p:cNvPr id="23" name="矩形 22">
            <a:extLst>
              <a:ext uri="{FF2B5EF4-FFF2-40B4-BE49-F238E27FC236}">
                <a16:creationId xmlns:a16="http://schemas.microsoft.com/office/drawing/2014/main" id="{7DF07BAD-3A42-43C5-8EB0-299E1FAE4B93}"/>
              </a:ext>
            </a:extLst>
          </p:cNvPr>
          <p:cNvSpPr/>
          <p:nvPr/>
        </p:nvSpPr>
        <p:spPr>
          <a:xfrm>
            <a:off x="6531997" y="3240781"/>
            <a:ext cx="1409897" cy="570221"/>
          </a:xfrm>
          <a:prstGeom prst="rect">
            <a:avLst/>
          </a:prstGeom>
        </p:spPr>
        <p:txBody>
          <a:bodyPr wrap="square" lIns="0" tIns="0" rIns="0" bIns="0">
            <a:spAutoFit/>
          </a:bodyPr>
          <a:lstStyle/>
          <a:p>
            <a:pPr>
              <a:lnSpc>
                <a:spcPct val="150000"/>
              </a:lnSpc>
              <a:defRPr/>
            </a:pPr>
            <a:r>
              <a:rPr lang="zh-CN" altLang="en-US" sz="2800" b="1" spc="300" dirty="0">
                <a:solidFill>
                  <a:srgbClr val="1467A0"/>
                </a:solidFill>
                <a:latin typeface="微软雅黑" pitchFamily="34" charset="-122"/>
                <a:ea typeface="微软雅黑" pitchFamily="34" charset="-122"/>
              </a:rPr>
              <a:t>创新点</a:t>
            </a:r>
            <a:endParaRPr lang="en-US" altLang="zh-CN" sz="2800" b="1" spc="300" dirty="0">
              <a:solidFill>
                <a:srgbClr val="1467A0"/>
              </a:solidFill>
              <a:latin typeface="微软雅黑" pitchFamily="34" charset="-122"/>
              <a:ea typeface="微软雅黑" pitchFamily="34" charset="-122"/>
            </a:endParaRPr>
          </a:p>
        </p:txBody>
      </p:sp>
    </p:spTree>
    <p:extLst>
      <p:ext uri="{BB962C8B-B14F-4D97-AF65-F5344CB8AC3E}">
        <p14:creationId xmlns:p14="http://schemas.microsoft.com/office/powerpoint/2010/main" val="1711583868"/>
      </p:ext>
    </p:extLst>
  </p:cSld>
  <p:clrMapOvr>
    <a:masterClrMapping/>
  </p:clrMapOvr>
  <mc:AlternateContent xmlns:mc="http://schemas.openxmlformats.org/markup-compatibility/2006" xmlns:p14="http://schemas.microsoft.com/office/powerpoint/2010/main">
    <mc:Choice Requires="p14">
      <p:transition spd="slow" p14:dur="2000" advTm="3479"/>
    </mc:Choice>
    <mc:Fallback xmlns="">
      <p:transition spd="slow" advTm="34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FF0000"/>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2424261160"/>
      </p:ext>
    </p:extLst>
  </p:cSld>
  <p:clrMapOvr>
    <a:masterClrMapping/>
  </p:clrMapOvr>
  <mc:AlternateContent xmlns:mc="http://schemas.openxmlformats.org/markup-compatibility/2006" xmlns:p14="http://schemas.microsoft.com/office/powerpoint/2010/main">
    <mc:Choice Requires="p14">
      <p:transition spd="slow" p14:dur="2000" advTm="590"/>
    </mc:Choice>
    <mc:Fallback xmlns="">
      <p:transition spd="slow" advTm="5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38100" dist="38100" dir="2700000" algn="tl">
                    <a:srgbClr val="000000">
                      <a:alpha val="43137"/>
                    </a:srgbClr>
                  </a:outerShdw>
                </a:effectLst>
                <a:latin typeface="Arial" panose="020B0604020202020204" pitchFamily="34" charset="0"/>
              </a:rPr>
              <a:t>数据说明</a:t>
            </a: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266700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DATA DESCRIBE</a:t>
            </a:r>
            <a:endParaRPr lang="zh-CN" altLang="en-US"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4" name="矩形 3">
            <a:extLst>
              <a:ext uri="{FF2B5EF4-FFF2-40B4-BE49-F238E27FC236}">
                <a16:creationId xmlns:a16="http://schemas.microsoft.com/office/drawing/2014/main" id="{DA091943-B3DA-4AFA-834A-33F86561592D}"/>
              </a:ext>
            </a:extLst>
          </p:cNvPr>
          <p:cNvSpPr/>
          <p:nvPr/>
        </p:nvSpPr>
        <p:spPr>
          <a:xfrm>
            <a:off x="114410" y="1226050"/>
            <a:ext cx="5352326" cy="56261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7235A9C-AAEB-4AA0-AC12-D6E8D4E7F66F}"/>
              </a:ext>
            </a:extLst>
          </p:cNvPr>
          <p:cNvSpPr txBox="1"/>
          <p:nvPr/>
        </p:nvSpPr>
        <p:spPr>
          <a:xfrm>
            <a:off x="5979861" y="1226050"/>
            <a:ext cx="2475746" cy="707886"/>
          </a:xfrm>
          <a:prstGeom prst="rect">
            <a:avLst/>
          </a:prstGeom>
          <a:noFill/>
        </p:spPr>
        <p:txBody>
          <a:bodyPr wrap="square" rtlCol="0">
            <a:spAutoFit/>
          </a:bodyPr>
          <a:lstStyle/>
          <a:p>
            <a:r>
              <a:rPr lang="zh-CN" altLang="en-US" sz="2000" dirty="0">
                <a:latin typeface="+mj-ea"/>
                <a:ea typeface="+mj-ea"/>
              </a:rPr>
              <a:t>通勤数据关键字段，包含七个行政区</a:t>
            </a:r>
          </a:p>
        </p:txBody>
      </p:sp>
      <p:sp>
        <p:nvSpPr>
          <p:cNvPr id="12" name="矩形 11">
            <a:extLst>
              <a:ext uri="{FF2B5EF4-FFF2-40B4-BE49-F238E27FC236}">
                <a16:creationId xmlns:a16="http://schemas.microsoft.com/office/drawing/2014/main" id="{6E36BA6E-79C2-450F-A8FB-D0B494CF04A9}"/>
              </a:ext>
            </a:extLst>
          </p:cNvPr>
          <p:cNvSpPr/>
          <p:nvPr/>
        </p:nvSpPr>
        <p:spPr>
          <a:xfrm>
            <a:off x="5964108" y="1210818"/>
            <a:ext cx="2348155" cy="768441"/>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D504042B-E863-4703-AD32-2CD8A60EF7DC}"/>
              </a:ext>
            </a:extLst>
          </p:cNvPr>
          <p:cNvSpPr/>
          <p:nvPr/>
        </p:nvSpPr>
        <p:spPr>
          <a:xfrm rot="10800000">
            <a:off x="5469133" y="1494254"/>
            <a:ext cx="497372" cy="383458"/>
          </a:xfrm>
          <a:prstGeom prst="rightArrow">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77883B9-FFFC-4510-8432-E3ABD9E9AE28}"/>
              </a:ext>
            </a:extLst>
          </p:cNvPr>
          <p:cNvSpPr txBox="1"/>
          <p:nvPr/>
        </p:nvSpPr>
        <p:spPr>
          <a:xfrm>
            <a:off x="9649044" y="1642499"/>
            <a:ext cx="1852206" cy="400110"/>
          </a:xfrm>
          <a:prstGeom prst="rect">
            <a:avLst/>
          </a:prstGeom>
          <a:noFill/>
        </p:spPr>
        <p:txBody>
          <a:bodyPr wrap="square" rtlCol="0">
            <a:spAutoFit/>
          </a:bodyPr>
          <a:lstStyle/>
          <a:p>
            <a:r>
              <a:rPr lang="zh-CN" altLang="en-US" sz="2000" dirty="0">
                <a:latin typeface="+mj-ea"/>
                <a:ea typeface="+mj-ea"/>
              </a:rPr>
              <a:t>停车记录数据</a:t>
            </a:r>
          </a:p>
        </p:txBody>
      </p:sp>
      <p:sp>
        <p:nvSpPr>
          <p:cNvPr id="15" name="矩形 14">
            <a:extLst>
              <a:ext uri="{FF2B5EF4-FFF2-40B4-BE49-F238E27FC236}">
                <a16:creationId xmlns:a16="http://schemas.microsoft.com/office/drawing/2014/main" id="{768EC273-9EC0-4BFF-A101-242C0AA048FA}"/>
              </a:ext>
            </a:extLst>
          </p:cNvPr>
          <p:cNvSpPr/>
          <p:nvPr/>
        </p:nvSpPr>
        <p:spPr>
          <a:xfrm>
            <a:off x="9647846" y="1639817"/>
            <a:ext cx="1692718" cy="461665"/>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内容占位符 9">
            <a:extLst>
              <a:ext uri="{FF2B5EF4-FFF2-40B4-BE49-F238E27FC236}">
                <a16:creationId xmlns:a16="http://schemas.microsoft.com/office/drawing/2014/main" id="{C44E60AC-8C9E-4C42-A92D-1C25C0C26629}"/>
              </a:ext>
            </a:extLst>
          </p:cNvPr>
          <p:cNvPicPr>
            <a:picLocks noGrp="1" noChangeAspect="1"/>
          </p:cNvPicPr>
          <p:nvPr>
            <p:ph idx="1"/>
          </p:nvPr>
        </p:nvPicPr>
        <p:blipFill>
          <a:blip r:embed="rId3"/>
          <a:stretch>
            <a:fillRect/>
          </a:stretch>
        </p:blipFill>
        <p:spPr>
          <a:xfrm>
            <a:off x="129639" y="1494253"/>
            <a:ext cx="5338295" cy="2515204"/>
          </a:xfrm>
          <a:prstGeom prst="rect">
            <a:avLst/>
          </a:prstGeom>
        </p:spPr>
      </p:pic>
      <p:pic>
        <p:nvPicPr>
          <p:cNvPr id="11" name="图片 10">
            <a:extLst>
              <a:ext uri="{FF2B5EF4-FFF2-40B4-BE49-F238E27FC236}">
                <a16:creationId xmlns:a16="http://schemas.microsoft.com/office/drawing/2014/main" id="{58DFF011-4876-4844-BF61-2211A7232D6C}"/>
              </a:ext>
            </a:extLst>
          </p:cNvPr>
          <p:cNvPicPr>
            <a:picLocks noChangeAspect="1"/>
          </p:cNvPicPr>
          <p:nvPr/>
        </p:nvPicPr>
        <p:blipFill>
          <a:blip r:embed="rId4"/>
          <a:stretch>
            <a:fillRect/>
          </a:stretch>
        </p:blipFill>
        <p:spPr>
          <a:xfrm>
            <a:off x="221688" y="4333990"/>
            <a:ext cx="5178343" cy="2037910"/>
          </a:xfrm>
          <a:prstGeom prst="rect">
            <a:avLst/>
          </a:prstGeom>
        </p:spPr>
      </p:pic>
      <p:pic>
        <p:nvPicPr>
          <p:cNvPr id="2" name="图片 1">
            <a:extLst>
              <a:ext uri="{FF2B5EF4-FFF2-40B4-BE49-F238E27FC236}">
                <a16:creationId xmlns:a16="http://schemas.microsoft.com/office/drawing/2014/main" id="{54648BB6-1183-4524-93A8-F3C300E4E19A}"/>
              </a:ext>
            </a:extLst>
          </p:cNvPr>
          <p:cNvPicPr>
            <a:picLocks noChangeAspect="1"/>
          </p:cNvPicPr>
          <p:nvPr/>
        </p:nvPicPr>
        <p:blipFill>
          <a:blip r:embed="rId5"/>
          <a:stretch>
            <a:fillRect/>
          </a:stretch>
        </p:blipFill>
        <p:spPr>
          <a:xfrm>
            <a:off x="5579406" y="2252930"/>
            <a:ext cx="6437781" cy="2515204"/>
          </a:xfrm>
          <a:prstGeom prst="rect">
            <a:avLst/>
          </a:prstGeom>
        </p:spPr>
      </p:pic>
      <p:pic>
        <p:nvPicPr>
          <p:cNvPr id="3" name="图片 2">
            <a:extLst>
              <a:ext uri="{FF2B5EF4-FFF2-40B4-BE49-F238E27FC236}">
                <a16:creationId xmlns:a16="http://schemas.microsoft.com/office/drawing/2014/main" id="{1406607E-C91C-411C-B26C-87BB7CF8B3C6}"/>
              </a:ext>
            </a:extLst>
          </p:cNvPr>
          <p:cNvPicPr>
            <a:picLocks noChangeAspect="1"/>
          </p:cNvPicPr>
          <p:nvPr/>
        </p:nvPicPr>
        <p:blipFill>
          <a:blip r:embed="rId6"/>
          <a:stretch>
            <a:fillRect/>
          </a:stretch>
        </p:blipFill>
        <p:spPr>
          <a:xfrm>
            <a:off x="5579405" y="4919582"/>
            <a:ext cx="6437782" cy="1377931"/>
          </a:xfrm>
          <a:prstGeom prst="rect">
            <a:avLst/>
          </a:prstGeom>
        </p:spPr>
      </p:pic>
      <p:sp>
        <p:nvSpPr>
          <p:cNvPr id="18" name="矩形 17">
            <a:extLst>
              <a:ext uri="{FF2B5EF4-FFF2-40B4-BE49-F238E27FC236}">
                <a16:creationId xmlns:a16="http://schemas.microsoft.com/office/drawing/2014/main" id="{EB242003-758E-4A17-B40D-B1837519129E}"/>
              </a:ext>
            </a:extLst>
          </p:cNvPr>
          <p:cNvSpPr/>
          <p:nvPr/>
        </p:nvSpPr>
        <p:spPr>
          <a:xfrm>
            <a:off x="7526168" y="6369364"/>
            <a:ext cx="2725299" cy="461665"/>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B2DE114-9A08-44D4-BB3E-1F3DDC61DDB1}"/>
              </a:ext>
            </a:extLst>
          </p:cNvPr>
          <p:cNvSpPr txBox="1"/>
          <p:nvPr/>
        </p:nvSpPr>
        <p:spPr>
          <a:xfrm>
            <a:off x="7526169" y="6369364"/>
            <a:ext cx="2725298" cy="400110"/>
          </a:xfrm>
          <a:prstGeom prst="rect">
            <a:avLst/>
          </a:prstGeom>
          <a:noFill/>
        </p:spPr>
        <p:txBody>
          <a:bodyPr wrap="square" rtlCol="0">
            <a:spAutoFit/>
          </a:bodyPr>
          <a:lstStyle/>
          <a:p>
            <a:r>
              <a:rPr lang="zh-CN" altLang="en-US" sz="2000" dirty="0">
                <a:latin typeface="+mj-ea"/>
                <a:ea typeface="+mj-ea"/>
              </a:rPr>
              <a:t>部分停车设施车位数量</a:t>
            </a:r>
          </a:p>
        </p:txBody>
      </p:sp>
    </p:spTree>
    <p:extLst>
      <p:ext uri="{BB962C8B-B14F-4D97-AF65-F5344CB8AC3E}">
        <p14:creationId xmlns:p14="http://schemas.microsoft.com/office/powerpoint/2010/main" val="3530799181"/>
      </p:ext>
    </p:extLst>
  </p:cSld>
  <p:clrMapOvr>
    <a:masterClrMapping/>
  </p:clrMapOvr>
  <mc:AlternateContent xmlns:mc="http://schemas.openxmlformats.org/markup-compatibility/2006" xmlns:p14="http://schemas.microsoft.com/office/powerpoint/2010/main">
    <mc:Choice Requires="p14">
      <p:transition spd="slow" p14:dur="2000" advTm="1566"/>
    </mc:Choice>
    <mc:Fallback xmlns="">
      <p:transition spd="slow" advTm="15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3820495576"/>
      </p:ext>
    </p:extLst>
  </p:cSld>
  <p:clrMapOvr>
    <a:masterClrMapping/>
  </p:clrMapOvr>
  <mc:AlternateContent xmlns:mc="http://schemas.openxmlformats.org/markup-compatibility/2006" xmlns:p14="http://schemas.microsoft.com/office/powerpoint/2010/main">
    <mc:Choice Requires="p14">
      <p:transition spd="slow" p14:dur="2000" advTm="590"/>
    </mc:Choice>
    <mc:Fallback xmlns="">
      <p:transition spd="slow" advTm="5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研究内容及思路：</a:t>
            </a:r>
            <a:r>
              <a:rPr lang="zh-CN" altLang="en-US" sz="28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研究方法</a:t>
            </a:r>
            <a:endParaRPr kumimoji="0" lang="zh-CN" altLang="en-US" sz="2400" b="1" i="0" u="none" strike="noStrike" kern="1200" cap="none" spc="0" normalizeH="0" baseline="0" noProof="0" dirty="0">
              <a:ln>
                <a:noFill/>
              </a:ln>
              <a:solidFill>
                <a:srgbClr val="445469"/>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DB88DA-BCEF-46B1-B5B9-76E11C15F673}"/>
              </a:ext>
            </a:extLst>
          </p:cNvPr>
          <p:cNvSpPr txBox="1"/>
          <p:nvPr/>
        </p:nvSpPr>
        <p:spPr>
          <a:xfrm>
            <a:off x="473302" y="785368"/>
            <a:ext cx="266700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RESEARCHE METHOD</a:t>
            </a:r>
            <a:endParaRPr kumimoji="0" lang="zh-CN" altLang="en-US" sz="1200" b="1" i="0" u="none" strike="noStrike" kern="1200" cap="none" spc="0" normalizeH="0" baseline="0" noProof="0" dirty="0">
              <a:ln>
                <a:noFill/>
              </a:ln>
              <a:solidFill>
                <a:srgbClr val="797979"/>
              </a:solidFill>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 name="矩形 9">
            <a:extLst>
              <a:ext uri="{FF2B5EF4-FFF2-40B4-BE49-F238E27FC236}">
                <a16:creationId xmlns:a16="http://schemas.microsoft.com/office/drawing/2014/main" id="{4537D550-CD24-4536-9EA2-367A7B3BB436}"/>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16" name="文本框 2">
            <a:extLst>
              <a:ext uri="{FF2B5EF4-FFF2-40B4-BE49-F238E27FC236}">
                <a16:creationId xmlns:a16="http://schemas.microsoft.com/office/drawing/2014/main" id="{A431C625-293D-469F-98DC-E7A316D525B3}"/>
              </a:ext>
            </a:extLst>
          </p:cNvPr>
          <p:cNvSpPr txBox="1">
            <a:spLocks noChangeArrowheads="1"/>
          </p:cNvSpPr>
          <p:nvPr/>
        </p:nvSpPr>
        <p:spPr bwMode="auto">
          <a:xfrm>
            <a:off x="116187" y="1225036"/>
            <a:ext cx="70747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parajita" panose="020B0604020202020204" pitchFamily="34" charset="0"/>
              </a:rPr>
              <a:t>停车需求预测</a:t>
            </a:r>
            <a:endParaRPr lang="zh-CN" altLang="en-US" sz="2400" b="1" dirty="0">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6041EF51-E459-4B51-8B40-4BB08C6D0FE6}"/>
              </a:ext>
            </a:extLst>
          </p:cNvPr>
          <p:cNvSpPr txBox="1"/>
          <p:nvPr/>
        </p:nvSpPr>
        <p:spPr>
          <a:xfrm>
            <a:off x="473301" y="1825918"/>
            <a:ext cx="11288636" cy="960776"/>
          </a:xfrm>
          <a:prstGeom prst="rect">
            <a:avLst/>
          </a:prstGeom>
          <a:noFill/>
        </p:spPr>
        <p:txBody>
          <a:bodyPr wrap="square" rtlCol="0">
            <a:spAutoFit/>
          </a:bodyPr>
          <a:lstStyle/>
          <a:p>
            <a:pPr>
              <a:lnSpc>
                <a:spcPct val="150000"/>
              </a:lnSpc>
            </a:pPr>
            <a:r>
              <a:rPr lang="zh-CN" altLang="en-US" sz="2000" b="1" dirty="0">
                <a:latin typeface="+mj-ea"/>
                <a:ea typeface="+mj-ea"/>
              </a:rPr>
              <a:t>停车需求预测是确定</a:t>
            </a:r>
            <a:r>
              <a:rPr lang="zh-CN" altLang="en-US" sz="2000" b="1" dirty="0">
                <a:solidFill>
                  <a:srgbClr val="FF0000"/>
                </a:solidFill>
                <a:latin typeface="+mj-ea"/>
                <a:ea typeface="+mj-ea"/>
              </a:rPr>
              <a:t>停车设容量</a:t>
            </a:r>
            <a:r>
              <a:rPr lang="zh-CN" altLang="en-US" sz="2000" b="1" dirty="0">
                <a:latin typeface="+mj-ea"/>
                <a:ea typeface="+mj-ea"/>
              </a:rPr>
              <a:t>的重要参考，同时基于大量数据进行</a:t>
            </a:r>
            <a:r>
              <a:rPr lang="zh-CN" altLang="en-US" sz="2000" b="1" dirty="0">
                <a:solidFill>
                  <a:srgbClr val="FF0000"/>
                </a:solidFill>
                <a:latin typeface="+mj-ea"/>
                <a:ea typeface="+mj-ea"/>
              </a:rPr>
              <a:t>停车需求预测建模</a:t>
            </a:r>
            <a:r>
              <a:rPr lang="zh-CN" altLang="en-US" sz="2000" b="1" dirty="0">
                <a:latin typeface="+mj-ea"/>
                <a:ea typeface="+mj-ea"/>
              </a:rPr>
              <a:t>也是本研究基于数据驱动进行停车设施选址的重要优势。</a:t>
            </a:r>
          </a:p>
        </p:txBody>
      </p:sp>
      <p:sp>
        <p:nvSpPr>
          <p:cNvPr id="2" name="椭圆 1">
            <a:extLst>
              <a:ext uri="{FF2B5EF4-FFF2-40B4-BE49-F238E27FC236}">
                <a16:creationId xmlns:a16="http://schemas.microsoft.com/office/drawing/2014/main" id="{0AA8F41C-38BC-4CC6-A227-A93539E9D8C2}"/>
              </a:ext>
            </a:extLst>
          </p:cNvPr>
          <p:cNvSpPr/>
          <p:nvPr/>
        </p:nvSpPr>
        <p:spPr>
          <a:xfrm>
            <a:off x="8531017" y="3925104"/>
            <a:ext cx="1259958" cy="1259958"/>
          </a:xfrm>
          <a:prstGeom prst="ellipse">
            <a:avLst/>
          </a:prstGeom>
          <a:solidFill>
            <a:srgbClr val="0321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FF0000"/>
                </a:solidFill>
                <a:latin typeface="+mj-ea"/>
                <a:ea typeface="+mj-ea"/>
              </a:rPr>
              <a:t>停车设施容量</a:t>
            </a:r>
          </a:p>
        </p:txBody>
      </p:sp>
      <p:sp>
        <p:nvSpPr>
          <p:cNvPr id="3" name="矩形 2">
            <a:extLst>
              <a:ext uri="{FF2B5EF4-FFF2-40B4-BE49-F238E27FC236}">
                <a16:creationId xmlns:a16="http://schemas.microsoft.com/office/drawing/2014/main" id="{3E48CAE8-01F2-4FDC-94E0-FFB2E1D0270E}"/>
              </a:ext>
            </a:extLst>
          </p:cNvPr>
          <p:cNvSpPr/>
          <p:nvPr/>
        </p:nvSpPr>
        <p:spPr>
          <a:xfrm>
            <a:off x="10380921" y="2890796"/>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latin typeface="+mj-ea"/>
                <a:ea typeface="+mj-ea"/>
              </a:rPr>
              <a:t>POI</a:t>
            </a:r>
            <a:r>
              <a:rPr lang="zh-CN" altLang="en-US" b="1" dirty="0">
                <a:latin typeface="+mj-ea"/>
                <a:ea typeface="+mj-ea"/>
              </a:rPr>
              <a:t>数据</a:t>
            </a:r>
          </a:p>
        </p:txBody>
      </p:sp>
      <p:sp>
        <p:nvSpPr>
          <p:cNvPr id="19" name="矩形 18">
            <a:extLst>
              <a:ext uri="{FF2B5EF4-FFF2-40B4-BE49-F238E27FC236}">
                <a16:creationId xmlns:a16="http://schemas.microsoft.com/office/drawing/2014/main" id="{A29070F3-2EDE-48A2-A511-3D5D77F74468}"/>
              </a:ext>
            </a:extLst>
          </p:cNvPr>
          <p:cNvSpPr/>
          <p:nvPr/>
        </p:nvSpPr>
        <p:spPr>
          <a:xfrm>
            <a:off x="10380921" y="5652825"/>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mj-ea"/>
                <a:ea typeface="+mj-ea"/>
              </a:rPr>
              <a:t>地区人口</a:t>
            </a:r>
          </a:p>
        </p:txBody>
      </p:sp>
      <p:sp>
        <p:nvSpPr>
          <p:cNvPr id="21" name="矩形 20">
            <a:extLst>
              <a:ext uri="{FF2B5EF4-FFF2-40B4-BE49-F238E27FC236}">
                <a16:creationId xmlns:a16="http://schemas.microsoft.com/office/drawing/2014/main" id="{682C9170-FDD8-441A-8384-6497D023C0A3}"/>
              </a:ext>
            </a:extLst>
          </p:cNvPr>
          <p:cNvSpPr/>
          <p:nvPr/>
        </p:nvSpPr>
        <p:spPr>
          <a:xfrm>
            <a:off x="6705600" y="2887580"/>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mj-ea"/>
                <a:ea typeface="+mj-ea"/>
              </a:rPr>
              <a:t>机动车保有量</a:t>
            </a:r>
          </a:p>
        </p:txBody>
      </p:sp>
      <p:sp>
        <p:nvSpPr>
          <p:cNvPr id="23" name="矩形 22">
            <a:extLst>
              <a:ext uri="{FF2B5EF4-FFF2-40B4-BE49-F238E27FC236}">
                <a16:creationId xmlns:a16="http://schemas.microsoft.com/office/drawing/2014/main" id="{72AE5977-8AAF-4A50-88FF-26F0E1620DB6}"/>
              </a:ext>
            </a:extLst>
          </p:cNvPr>
          <p:cNvSpPr/>
          <p:nvPr/>
        </p:nvSpPr>
        <p:spPr>
          <a:xfrm>
            <a:off x="6719776" y="5661166"/>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mj-ea"/>
                <a:ea typeface="+mj-ea"/>
              </a:rPr>
              <a:t>通勤居民</a:t>
            </a:r>
          </a:p>
        </p:txBody>
      </p:sp>
      <p:sp>
        <p:nvSpPr>
          <p:cNvPr id="24" name="矩形 23">
            <a:extLst>
              <a:ext uri="{FF2B5EF4-FFF2-40B4-BE49-F238E27FC236}">
                <a16:creationId xmlns:a16="http://schemas.microsoft.com/office/drawing/2014/main" id="{E19E03E1-75C6-4DA7-BCE1-FEF110D71A81}"/>
              </a:ext>
            </a:extLst>
          </p:cNvPr>
          <p:cNvSpPr/>
          <p:nvPr/>
        </p:nvSpPr>
        <p:spPr>
          <a:xfrm>
            <a:off x="6719776" y="4269758"/>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mj-ea"/>
                <a:ea typeface="+mj-ea"/>
              </a:rPr>
              <a:t>停车记录</a:t>
            </a:r>
          </a:p>
        </p:txBody>
      </p:sp>
      <p:sp>
        <p:nvSpPr>
          <p:cNvPr id="25" name="矩形 24">
            <a:extLst>
              <a:ext uri="{FF2B5EF4-FFF2-40B4-BE49-F238E27FC236}">
                <a16:creationId xmlns:a16="http://schemas.microsoft.com/office/drawing/2014/main" id="{F0177F57-A7BB-4529-9768-DC36C21746C6}"/>
              </a:ext>
            </a:extLst>
          </p:cNvPr>
          <p:cNvSpPr/>
          <p:nvPr/>
        </p:nvSpPr>
        <p:spPr>
          <a:xfrm>
            <a:off x="10380921" y="4269757"/>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mj-ea"/>
                <a:ea typeface="+mj-ea"/>
              </a:rPr>
              <a:t>经济发展</a:t>
            </a:r>
          </a:p>
        </p:txBody>
      </p:sp>
      <p:sp>
        <p:nvSpPr>
          <p:cNvPr id="26" name="矩形 25">
            <a:extLst>
              <a:ext uri="{FF2B5EF4-FFF2-40B4-BE49-F238E27FC236}">
                <a16:creationId xmlns:a16="http://schemas.microsoft.com/office/drawing/2014/main" id="{CD5588A8-74BA-48FB-B946-29CE83AE2AF7}"/>
              </a:ext>
            </a:extLst>
          </p:cNvPr>
          <p:cNvSpPr/>
          <p:nvPr/>
        </p:nvSpPr>
        <p:spPr>
          <a:xfrm>
            <a:off x="8531017" y="2871631"/>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latin typeface="+mj-ea"/>
                <a:ea typeface="+mj-ea"/>
              </a:rPr>
              <a:t>…</a:t>
            </a:r>
            <a:endParaRPr lang="zh-CN" altLang="en-US" b="1" dirty="0">
              <a:latin typeface="+mj-ea"/>
              <a:ea typeface="+mj-ea"/>
            </a:endParaRPr>
          </a:p>
        </p:txBody>
      </p:sp>
      <p:sp>
        <p:nvSpPr>
          <p:cNvPr id="27" name="矩形 26">
            <a:extLst>
              <a:ext uri="{FF2B5EF4-FFF2-40B4-BE49-F238E27FC236}">
                <a16:creationId xmlns:a16="http://schemas.microsoft.com/office/drawing/2014/main" id="{9B41D54A-E417-4134-8640-89272935EC26}"/>
              </a:ext>
            </a:extLst>
          </p:cNvPr>
          <p:cNvSpPr/>
          <p:nvPr/>
        </p:nvSpPr>
        <p:spPr>
          <a:xfrm>
            <a:off x="8651519" y="5637652"/>
            <a:ext cx="1219200" cy="600883"/>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mj-ea"/>
                <a:ea typeface="+mj-ea"/>
              </a:rPr>
              <a:t>土地利用</a:t>
            </a:r>
          </a:p>
        </p:txBody>
      </p:sp>
      <p:cxnSp>
        <p:nvCxnSpPr>
          <p:cNvPr id="6" name="直接箭头连接符 5">
            <a:extLst>
              <a:ext uri="{FF2B5EF4-FFF2-40B4-BE49-F238E27FC236}">
                <a16:creationId xmlns:a16="http://schemas.microsoft.com/office/drawing/2014/main" id="{87EDE262-7CFE-4ADC-8172-4CB83211F799}"/>
              </a:ext>
            </a:extLst>
          </p:cNvPr>
          <p:cNvCxnSpPr>
            <a:cxnSpLocks/>
            <a:stCxn id="21" idx="2"/>
            <a:endCxn id="2" idx="1"/>
          </p:cNvCxnSpPr>
          <p:nvPr/>
        </p:nvCxnSpPr>
        <p:spPr>
          <a:xfrm>
            <a:off x="7315200" y="3488463"/>
            <a:ext cx="1400334" cy="6211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B18736B-478B-4671-86E2-3AD7A1F192D3}"/>
              </a:ext>
            </a:extLst>
          </p:cNvPr>
          <p:cNvCxnSpPr>
            <a:stCxn id="24" idx="3"/>
            <a:endCxn id="2" idx="2"/>
          </p:cNvCxnSpPr>
          <p:nvPr/>
        </p:nvCxnSpPr>
        <p:spPr>
          <a:xfrm flipV="1">
            <a:off x="7938976" y="4555083"/>
            <a:ext cx="592041" cy="151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75A9B57-E4D6-46E8-B9A7-1C6C2A578251}"/>
              </a:ext>
            </a:extLst>
          </p:cNvPr>
          <p:cNvCxnSpPr>
            <a:stCxn id="23" idx="3"/>
            <a:endCxn id="2" idx="3"/>
          </p:cNvCxnSpPr>
          <p:nvPr/>
        </p:nvCxnSpPr>
        <p:spPr>
          <a:xfrm flipV="1">
            <a:off x="7938976" y="5000545"/>
            <a:ext cx="776558" cy="9610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EAD821-F106-4BE5-9100-63D38213F75E}"/>
              </a:ext>
            </a:extLst>
          </p:cNvPr>
          <p:cNvCxnSpPr>
            <a:stCxn id="27" idx="0"/>
          </p:cNvCxnSpPr>
          <p:nvPr/>
        </p:nvCxnSpPr>
        <p:spPr>
          <a:xfrm flipV="1">
            <a:off x="9261119" y="5155966"/>
            <a:ext cx="0" cy="48168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F517C56-EB14-4236-A109-698665AC698E}"/>
              </a:ext>
            </a:extLst>
          </p:cNvPr>
          <p:cNvCxnSpPr>
            <a:stCxn id="19" idx="0"/>
            <a:endCxn id="2" idx="5"/>
          </p:cNvCxnSpPr>
          <p:nvPr/>
        </p:nvCxnSpPr>
        <p:spPr>
          <a:xfrm flipH="1" flipV="1">
            <a:off x="9606458" y="5000545"/>
            <a:ext cx="1384063" cy="6522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2CCBFDB-6EAB-4A56-9AF6-D0A1EEA1680C}"/>
              </a:ext>
            </a:extLst>
          </p:cNvPr>
          <p:cNvCxnSpPr>
            <a:stCxn id="25" idx="1"/>
            <a:endCxn id="2" idx="6"/>
          </p:cNvCxnSpPr>
          <p:nvPr/>
        </p:nvCxnSpPr>
        <p:spPr>
          <a:xfrm flipH="1" flipV="1">
            <a:off x="9790975" y="4555083"/>
            <a:ext cx="589946" cy="151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C34EE82-AF8B-4738-B3E5-A0B515FB0569}"/>
              </a:ext>
            </a:extLst>
          </p:cNvPr>
          <p:cNvCxnSpPr>
            <a:stCxn id="3" idx="2"/>
            <a:endCxn id="2" idx="7"/>
          </p:cNvCxnSpPr>
          <p:nvPr/>
        </p:nvCxnSpPr>
        <p:spPr>
          <a:xfrm flipH="1">
            <a:off x="9606458" y="3491679"/>
            <a:ext cx="1384063" cy="6179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6713186-1838-4726-ADEE-B3F678B95081}"/>
              </a:ext>
            </a:extLst>
          </p:cNvPr>
          <p:cNvCxnSpPr>
            <a:stCxn id="26" idx="2"/>
            <a:endCxn id="2" idx="0"/>
          </p:cNvCxnSpPr>
          <p:nvPr/>
        </p:nvCxnSpPr>
        <p:spPr>
          <a:xfrm>
            <a:off x="9140617" y="3472514"/>
            <a:ext cx="20379" cy="45259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9CADB17-241F-4E59-9588-BC81E97228B3}"/>
              </a:ext>
            </a:extLst>
          </p:cNvPr>
          <p:cNvSpPr/>
          <p:nvPr/>
        </p:nvSpPr>
        <p:spPr>
          <a:xfrm>
            <a:off x="1883533" y="4518859"/>
            <a:ext cx="1956391" cy="637107"/>
          </a:xfrm>
          <a:prstGeom prst="rect">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停车需求预测</a:t>
            </a:r>
          </a:p>
        </p:txBody>
      </p:sp>
      <p:sp>
        <p:nvSpPr>
          <p:cNvPr id="42" name="箭头: 右 41">
            <a:extLst>
              <a:ext uri="{FF2B5EF4-FFF2-40B4-BE49-F238E27FC236}">
                <a16:creationId xmlns:a16="http://schemas.microsoft.com/office/drawing/2014/main" id="{C5A67766-C1FB-4795-A765-463DBB81AF4D}"/>
              </a:ext>
            </a:extLst>
          </p:cNvPr>
          <p:cNvSpPr/>
          <p:nvPr/>
        </p:nvSpPr>
        <p:spPr>
          <a:xfrm>
            <a:off x="4730848" y="4687191"/>
            <a:ext cx="1010093" cy="300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D318BB9-9ED1-4EA1-86DC-ABFE0A52BB29}"/>
              </a:ext>
            </a:extLst>
          </p:cNvPr>
          <p:cNvSpPr txBox="1"/>
          <p:nvPr/>
        </p:nvSpPr>
        <p:spPr>
          <a:xfrm>
            <a:off x="437791" y="2843735"/>
            <a:ext cx="6018670" cy="1289456"/>
          </a:xfrm>
          <a:prstGeom prst="rect">
            <a:avLst/>
          </a:prstGeom>
          <a:noFill/>
        </p:spPr>
        <p:txBody>
          <a:bodyPr wrap="square" rtlCol="0">
            <a:spAutoFit/>
          </a:bodyPr>
          <a:lstStyle/>
          <a:p>
            <a:pPr>
              <a:lnSpc>
                <a:spcPct val="150000"/>
              </a:lnSpc>
            </a:pPr>
            <a:r>
              <a:rPr lang="zh-CN" altLang="en-US" b="1" dirty="0">
                <a:latin typeface="+mj-ea"/>
                <a:ea typeface="+mj-ea"/>
              </a:rPr>
              <a:t>对居民通勤需求进行</a:t>
            </a:r>
            <a:r>
              <a:rPr lang="zh-CN" altLang="en-US" b="1" dirty="0">
                <a:solidFill>
                  <a:srgbClr val="FF0000"/>
                </a:solidFill>
                <a:latin typeface="+mj-ea"/>
                <a:ea typeface="+mj-ea"/>
              </a:rPr>
              <a:t>扩样</a:t>
            </a:r>
            <a:r>
              <a:rPr lang="zh-CN" altLang="en-US" b="1" dirty="0">
                <a:latin typeface="+mj-ea"/>
                <a:ea typeface="+mj-ea"/>
              </a:rPr>
              <a:t>，结合现有停车设施的数据以及影响停车的相关因素，进行数据驱动的回归模型训练，并将该模型应用于备选停车设施。</a:t>
            </a:r>
          </a:p>
        </p:txBody>
      </p:sp>
    </p:spTree>
    <p:extLst>
      <p:ext uri="{BB962C8B-B14F-4D97-AF65-F5344CB8AC3E}">
        <p14:creationId xmlns:p14="http://schemas.microsoft.com/office/powerpoint/2010/main" val="2714686544"/>
      </p:ext>
    </p:extLst>
  </p:cSld>
  <p:clrMapOvr>
    <a:masterClrMapping/>
  </p:clrMapOvr>
  <mc:AlternateContent xmlns:mc="http://schemas.openxmlformats.org/markup-compatibility/2006" xmlns:p14="http://schemas.microsoft.com/office/powerpoint/2010/main">
    <mc:Choice Requires="p14">
      <p:transition spd="slow" p14:dur="2000" advTm="801"/>
    </mc:Choice>
    <mc:Fallback xmlns="">
      <p:transition spd="slow" advTm="80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研究内容及思路：</a:t>
            </a:r>
            <a:r>
              <a:rPr lang="zh-CN" altLang="en-US" sz="28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研究方法</a:t>
            </a:r>
            <a:endParaRPr kumimoji="0" lang="zh-CN" altLang="en-US" sz="2400" b="1" i="0" u="none" strike="noStrike" kern="1200" cap="none" spc="0" normalizeH="0" baseline="0" noProof="0" dirty="0">
              <a:ln>
                <a:noFill/>
              </a:ln>
              <a:solidFill>
                <a:srgbClr val="445469"/>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DB88DA-BCEF-46B1-B5B9-76E11C15F673}"/>
              </a:ext>
            </a:extLst>
          </p:cNvPr>
          <p:cNvSpPr txBox="1"/>
          <p:nvPr/>
        </p:nvSpPr>
        <p:spPr>
          <a:xfrm>
            <a:off x="473302" y="785368"/>
            <a:ext cx="266700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RESEARCHE METHOD</a:t>
            </a:r>
            <a:endParaRPr kumimoji="0" lang="zh-CN" altLang="en-US" sz="1200" b="1" i="0" u="none" strike="noStrike" kern="1200" cap="none" spc="0" normalizeH="0" baseline="0" noProof="0" dirty="0">
              <a:ln>
                <a:noFill/>
              </a:ln>
              <a:solidFill>
                <a:srgbClr val="797979"/>
              </a:solidFill>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 name="矩形 9">
            <a:extLst>
              <a:ext uri="{FF2B5EF4-FFF2-40B4-BE49-F238E27FC236}">
                <a16:creationId xmlns:a16="http://schemas.microsoft.com/office/drawing/2014/main" id="{4537D550-CD24-4536-9EA2-367A7B3BB436}"/>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16" name="文本框 2">
            <a:extLst>
              <a:ext uri="{FF2B5EF4-FFF2-40B4-BE49-F238E27FC236}">
                <a16:creationId xmlns:a16="http://schemas.microsoft.com/office/drawing/2014/main" id="{A431C625-293D-469F-98DC-E7A316D525B3}"/>
              </a:ext>
            </a:extLst>
          </p:cNvPr>
          <p:cNvSpPr txBox="1">
            <a:spLocks noChangeArrowheads="1"/>
          </p:cNvSpPr>
          <p:nvPr/>
        </p:nvSpPr>
        <p:spPr bwMode="auto">
          <a:xfrm>
            <a:off x="116187" y="1225036"/>
            <a:ext cx="70747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parajita" panose="020B0604020202020204" pitchFamily="34" charset="0"/>
              </a:rPr>
              <a:t>备选停车设施点</a:t>
            </a:r>
            <a:endParaRPr lang="zh-CN" altLang="en-US" sz="2400" b="1" dirty="0">
              <a:latin typeface="微软雅黑" panose="020B0503020204020204" pitchFamily="34" charset="-122"/>
              <a:ea typeface="微软雅黑" panose="020B0503020204020204" pitchFamily="34" charset="-122"/>
              <a:cs typeface="Aparajita" panose="020B0604020202020204" pitchFamily="34" charset="0"/>
            </a:endParaRPr>
          </a:p>
        </p:txBody>
      </p:sp>
      <p:graphicFrame>
        <p:nvGraphicFramePr>
          <p:cNvPr id="5" name="对象 4">
            <a:extLst>
              <a:ext uri="{FF2B5EF4-FFF2-40B4-BE49-F238E27FC236}">
                <a16:creationId xmlns:a16="http://schemas.microsoft.com/office/drawing/2014/main" id="{36BFA567-D2AC-4C5B-8FC2-5E0EB5737265}"/>
              </a:ext>
            </a:extLst>
          </p:cNvPr>
          <p:cNvGraphicFramePr>
            <a:graphicFrameLocks noChangeAspect="1"/>
          </p:cNvGraphicFramePr>
          <p:nvPr>
            <p:extLst>
              <p:ext uri="{D42A27DB-BD31-4B8C-83A1-F6EECF244321}">
                <p14:modId xmlns:p14="http://schemas.microsoft.com/office/powerpoint/2010/main" val="864573255"/>
              </p:ext>
            </p:extLst>
          </p:nvPr>
        </p:nvGraphicFramePr>
        <p:xfrm>
          <a:off x="473301" y="1792614"/>
          <a:ext cx="2667000" cy="4762500"/>
        </p:xfrm>
        <a:graphic>
          <a:graphicData uri="http://schemas.openxmlformats.org/presentationml/2006/ole">
            <mc:AlternateContent xmlns:mc="http://schemas.openxmlformats.org/markup-compatibility/2006">
              <mc:Choice xmlns:v="urn:schemas-microsoft-com:vml" Requires="v">
                <p:oleObj spid="_x0000_s2899" name="Visio" r:id="rId4" imgW="2666904" imgH="4762727" progId="Visio.Drawing.15">
                  <p:embed/>
                </p:oleObj>
              </mc:Choice>
              <mc:Fallback>
                <p:oleObj name="Visio" r:id="rId4" imgW="2666904" imgH="4762727" progId="Visio.Drawing.15">
                  <p:embed/>
                  <p:pic>
                    <p:nvPicPr>
                      <p:cNvPr id="0" name=""/>
                      <p:cNvPicPr/>
                      <p:nvPr/>
                    </p:nvPicPr>
                    <p:blipFill>
                      <a:blip r:embed="rId5"/>
                      <a:stretch>
                        <a:fillRect/>
                      </a:stretch>
                    </p:blipFill>
                    <p:spPr>
                      <a:xfrm>
                        <a:off x="473301" y="1792614"/>
                        <a:ext cx="2667000" cy="47625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408772D-0343-4E1F-9958-CDEAA989DAC5}"/>
              </a:ext>
            </a:extLst>
          </p:cNvPr>
          <p:cNvGraphicFramePr>
            <a:graphicFrameLocks noChangeAspect="1"/>
          </p:cNvGraphicFramePr>
          <p:nvPr>
            <p:extLst>
              <p:ext uri="{D42A27DB-BD31-4B8C-83A1-F6EECF244321}">
                <p14:modId xmlns:p14="http://schemas.microsoft.com/office/powerpoint/2010/main" val="3385688183"/>
              </p:ext>
            </p:extLst>
          </p:nvPr>
        </p:nvGraphicFramePr>
        <p:xfrm>
          <a:off x="3933642" y="1660027"/>
          <a:ext cx="4453764" cy="4959253"/>
        </p:xfrm>
        <a:graphic>
          <a:graphicData uri="http://schemas.openxmlformats.org/presentationml/2006/ole">
            <mc:AlternateContent xmlns:mc="http://schemas.openxmlformats.org/markup-compatibility/2006">
              <mc:Choice xmlns:v="urn:schemas-microsoft-com:vml" Requires="v">
                <p:oleObj spid="_x0000_s2900" name="Visio" r:id="rId6" imgW="3105126" imgH="3457660" progId="Visio.Drawing.15">
                  <p:embed/>
                </p:oleObj>
              </mc:Choice>
              <mc:Fallback>
                <p:oleObj name="Visio" r:id="rId6" imgW="3105126" imgH="3457660" progId="Visio.Drawing.15">
                  <p:embed/>
                  <p:pic>
                    <p:nvPicPr>
                      <p:cNvPr id="0" name=""/>
                      <p:cNvPicPr/>
                      <p:nvPr/>
                    </p:nvPicPr>
                    <p:blipFill>
                      <a:blip r:embed="rId7"/>
                      <a:stretch>
                        <a:fillRect/>
                      </a:stretch>
                    </p:blipFill>
                    <p:spPr>
                      <a:xfrm>
                        <a:off x="3933642" y="1660027"/>
                        <a:ext cx="4453764" cy="4959253"/>
                      </a:xfrm>
                      <a:prstGeom prst="rect">
                        <a:avLst/>
                      </a:prstGeom>
                    </p:spPr>
                  </p:pic>
                </p:oleObj>
              </mc:Fallback>
            </mc:AlternateContent>
          </a:graphicData>
        </a:graphic>
      </p:graphicFrame>
      <p:sp>
        <p:nvSpPr>
          <p:cNvPr id="12" name="箭头: 右 11">
            <a:extLst>
              <a:ext uri="{FF2B5EF4-FFF2-40B4-BE49-F238E27FC236}">
                <a16:creationId xmlns:a16="http://schemas.microsoft.com/office/drawing/2014/main" id="{285CCD0C-9007-4CFE-8922-D84AAD67ED2F}"/>
              </a:ext>
            </a:extLst>
          </p:cNvPr>
          <p:cNvSpPr/>
          <p:nvPr/>
        </p:nvSpPr>
        <p:spPr>
          <a:xfrm>
            <a:off x="2943149" y="4041057"/>
            <a:ext cx="965759" cy="461665"/>
          </a:xfrm>
          <a:prstGeom prst="rightArrow">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C19ECD2-B985-42D3-83E7-BA8675FFDD60}"/>
              </a:ext>
            </a:extLst>
          </p:cNvPr>
          <p:cNvSpPr/>
          <p:nvPr/>
        </p:nvSpPr>
        <p:spPr>
          <a:xfrm>
            <a:off x="6190050" y="3286432"/>
            <a:ext cx="668594"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ADFE8663-8027-481D-9982-6915DB9D6475}"/>
              </a:ext>
            </a:extLst>
          </p:cNvPr>
          <p:cNvCxnSpPr>
            <a:cxnSpLocks/>
            <a:stCxn id="13" idx="7"/>
          </p:cNvCxnSpPr>
          <p:nvPr/>
        </p:nvCxnSpPr>
        <p:spPr>
          <a:xfrm flipV="1">
            <a:off x="6760731" y="1546220"/>
            <a:ext cx="1631744" cy="17819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FC5761C-DB74-4047-8479-3E5A45929DEB}"/>
                  </a:ext>
                </a:extLst>
              </p:cNvPr>
              <p:cNvSpPr txBox="1"/>
              <p:nvPr/>
            </p:nvSpPr>
            <p:spPr>
              <a:xfrm>
                <a:off x="7190966" y="981658"/>
                <a:ext cx="4527732" cy="626325"/>
              </a:xfrm>
              <a:prstGeom prst="rect">
                <a:avLst/>
              </a:prstGeom>
              <a:noFill/>
            </p:spPr>
            <p:txBody>
              <a:bodyPr wrap="square" lIns="0" tIns="0" rIns="0" bIns="0" rtlCol="0">
                <a:spAutoFit/>
              </a:bodyPr>
              <a:lstStyle/>
              <a:p>
                <a:r>
                  <a:rPr lang="en-US" altLang="zh-CN" sz="2000" b="1" dirty="0">
                    <a:latin typeface="Times New Roman" panose="02020603050405020304" pitchFamily="18" charset="0"/>
                    <a:cs typeface="Times New Roman" panose="02020603050405020304" pitchFamily="18" charset="0"/>
                  </a:rPr>
                  <a:t>D</a:t>
                </a:r>
                <a14:m>
                  <m:oMath xmlns:m="http://schemas.openxmlformats.org/officeDocument/2006/math">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smtClean="0">
                            <a:latin typeface="Cambria Math" panose="02040503050406030204" pitchFamily="18" charset="0"/>
                          </a:rPr>
                          <m:t>𝒋</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nary>
                          <m:naryPr>
                            <m:chr m:val="∑"/>
                            <m:ctrlPr>
                              <a:rPr lang="en-US" altLang="zh-CN" sz="2000" b="1" i="1" smtClean="0">
                                <a:latin typeface="Cambria Math" panose="02040503050406030204" pitchFamily="18" charset="0"/>
                              </a:rPr>
                            </m:ctrlPr>
                          </m:naryPr>
                          <m:sub>
                            <m:r>
                              <m:rPr>
                                <m:brk m:alnAt="23"/>
                              </m:rP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𝒄</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ea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𝒊𝒎</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𝒋𝒎</m:t>
                                    </m:r>
                                  </m:sub>
                                </m:sSub>
                                <m:r>
                                  <a:rPr lang="en-US" altLang="zh-CN" sz="2000" b="1" i="1">
                                    <a:latin typeface="Cambria Math" panose="02040503050406030204" pitchFamily="18" charset="0"/>
                                  </a:rPr>
                                  <m:t>)</m:t>
                                </m:r>
                              </m:e>
                              <m:sup>
                                <m:r>
                                  <a:rPr lang="en-US" altLang="zh-CN" sz="2000" b="1" i="1" smtClean="0">
                                    <a:latin typeface="Cambria Math" panose="02040503050406030204" pitchFamily="18" charset="0"/>
                                    <a:ea typeface="Cambria Math" panose="02040503050406030204" pitchFamily="18" charset="0"/>
                                  </a:rPr>
                                  <m:t>𝟐</m:t>
                                </m:r>
                              </m:sup>
                            </m:sSup>
                          </m:e>
                        </m:nary>
                      </m:e>
                    </m:rad>
                  </m:oMath>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BFC5761C-DB74-4047-8479-3E5A45929DEB}"/>
                  </a:ext>
                </a:extLst>
              </p:cNvPr>
              <p:cNvSpPr txBox="1">
                <a:spLocks noRot="1" noChangeAspect="1" noMove="1" noResize="1" noEditPoints="1" noAdjustHandles="1" noChangeArrowheads="1" noChangeShapeType="1" noTextEdit="1"/>
              </p:cNvSpPr>
              <p:nvPr/>
            </p:nvSpPr>
            <p:spPr>
              <a:xfrm>
                <a:off x="7190966" y="981658"/>
                <a:ext cx="4527732" cy="626325"/>
              </a:xfrm>
              <a:prstGeom prst="rect">
                <a:avLst/>
              </a:prstGeom>
              <a:blipFill>
                <a:blip r:embed="rId8"/>
                <a:stretch>
                  <a:fillRect l="-3504"/>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6C827419-BC78-4D8F-A398-F91FE48418FA}"/>
              </a:ext>
            </a:extLst>
          </p:cNvPr>
          <p:cNvSpPr txBox="1"/>
          <p:nvPr/>
        </p:nvSpPr>
        <p:spPr>
          <a:xfrm>
            <a:off x="8162008" y="1930431"/>
            <a:ext cx="3805084" cy="369332"/>
          </a:xfrm>
          <a:prstGeom prst="rect">
            <a:avLst/>
          </a:prstGeom>
          <a:noFill/>
        </p:spPr>
        <p:txBody>
          <a:bodyPr wrap="square" rtlCol="0">
            <a:spAutoFit/>
          </a:bodyPr>
          <a:lstStyle/>
          <a:p>
            <a:r>
              <a:rPr lang="zh-CN" altLang="en-US" dirty="0">
                <a:latin typeface="+mj-ea"/>
                <a:ea typeface="+mj-ea"/>
              </a:rPr>
              <a:t>基于欧氏距离加权的</a:t>
            </a:r>
            <a:r>
              <a:rPr lang="en-US" altLang="zh-CN" dirty="0">
                <a:latin typeface="+mj-ea"/>
                <a:ea typeface="+mj-ea"/>
              </a:rPr>
              <a:t>K-means</a:t>
            </a:r>
            <a:r>
              <a:rPr lang="zh-CN" altLang="en-US" dirty="0">
                <a:latin typeface="+mj-ea"/>
                <a:ea typeface="+mj-ea"/>
              </a:rPr>
              <a:t>算法</a:t>
            </a:r>
          </a:p>
        </p:txBody>
      </p:sp>
      <p:pic>
        <p:nvPicPr>
          <p:cNvPr id="22" name="图片 21">
            <a:extLst>
              <a:ext uri="{FF2B5EF4-FFF2-40B4-BE49-F238E27FC236}">
                <a16:creationId xmlns:a16="http://schemas.microsoft.com/office/drawing/2014/main" id="{7D61AC39-A52D-49C2-8B7F-E1B50DD9B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2158" y="3831703"/>
            <a:ext cx="3870484" cy="2679191"/>
          </a:xfrm>
          <a:prstGeom prst="rect">
            <a:avLst/>
          </a:prstGeom>
        </p:spPr>
      </p:pic>
      <p:sp>
        <p:nvSpPr>
          <p:cNvPr id="31" name="文本框 30">
            <a:extLst>
              <a:ext uri="{FF2B5EF4-FFF2-40B4-BE49-F238E27FC236}">
                <a16:creationId xmlns:a16="http://schemas.microsoft.com/office/drawing/2014/main" id="{411BB5D6-7771-4ADC-9C25-D30D1A6B9EB6}"/>
              </a:ext>
            </a:extLst>
          </p:cNvPr>
          <p:cNvSpPr txBox="1"/>
          <p:nvPr/>
        </p:nvSpPr>
        <p:spPr>
          <a:xfrm>
            <a:off x="8147976" y="3274876"/>
            <a:ext cx="3805084" cy="369332"/>
          </a:xfrm>
          <a:prstGeom prst="rect">
            <a:avLst/>
          </a:prstGeom>
          <a:noFill/>
        </p:spPr>
        <p:txBody>
          <a:bodyPr wrap="square" rtlCol="0">
            <a:spAutoFit/>
          </a:bodyPr>
          <a:lstStyle/>
          <a:p>
            <a:r>
              <a:rPr lang="zh-CN" altLang="en-US" b="1" dirty="0">
                <a:latin typeface="+mj-ea"/>
                <a:ea typeface="+mj-ea"/>
              </a:rPr>
              <a:t>通勤终点分布情况</a:t>
            </a:r>
          </a:p>
        </p:txBody>
      </p:sp>
    </p:spTree>
    <p:extLst>
      <p:ext uri="{BB962C8B-B14F-4D97-AF65-F5344CB8AC3E}">
        <p14:creationId xmlns:p14="http://schemas.microsoft.com/office/powerpoint/2010/main" val="2975492760"/>
      </p:ext>
    </p:extLst>
  </p:cSld>
  <p:clrMapOvr>
    <a:masterClrMapping/>
  </p:clrMapOvr>
  <mc:AlternateContent xmlns:mc="http://schemas.openxmlformats.org/markup-compatibility/2006" xmlns:p14="http://schemas.microsoft.com/office/powerpoint/2010/main">
    <mc:Choice Requires="p14">
      <p:transition spd="slow" p14:dur="2000" advTm="801"/>
    </mc:Choice>
    <mc:Fallback xmlns="">
      <p:transition spd="slow" advTm="8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研究方法</a:t>
            </a:r>
            <a:endParaRPr kumimoji="0" lang="zh-CN" altLang="en-US" sz="2400" b="1" i="0" u="none" strike="noStrike" kern="1200" cap="none" spc="0" normalizeH="0" baseline="0" noProof="0" dirty="0">
              <a:ln>
                <a:noFill/>
              </a:ln>
              <a:solidFill>
                <a:srgbClr val="445469"/>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25" name="Rectangle 22">
            <a:extLst>
              <a:ext uri="{FF2B5EF4-FFF2-40B4-BE49-F238E27FC236}">
                <a16:creationId xmlns:a16="http://schemas.microsoft.com/office/drawing/2014/main" id="{0920F3A7-8879-4051-915D-360DA2FDD6F9}"/>
              </a:ext>
            </a:extLst>
          </p:cNvPr>
          <p:cNvSpPr>
            <a:spLocks noChangeArrowheads="1"/>
          </p:cNvSpPr>
          <p:nvPr/>
        </p:nvSpPr>
        <p:spPr bwMode="auto">
          <a:xfrm>
            <a:off x="1192192" y="494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4">
            <a:extLst>
              <a:ext uri="{FF2B5EF4-FFF2-40B4-BE49-F238E27FC236}">
                <a16:creationId xmlns:a16="http://schemas.microsoft.com/office/drawing/2014/main" id="{CD8A2803-1355-476A-B7BC-3CD1A770C2D1}"/>
              </a:ext>
            </a:extLst>
          </p:cNvPr>
          <p:cNvSpPr>
            <a:spLocks noChangeArrowheads="1"/>
          </p:cNvSpPr>
          <p:nvPr/>
        </p:nvSpPr>
        <p:spPr bwMode="auto">
          <a:xfrm>
            <a:off x="1192192" y="57598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a:extLst>
              <a:ext uri="{FF2B5EF4-FFF2-40B4-BE49-F238E27FC236}">
                <a16:creationId xmlns:a16="http://schemas.microsoft.com/office/drawing/2014/main" id="{0498C03C-D461-4A51-9CE3-5D9C78EB4F6E}"/>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8" name="文本框 7">
            <a:extLst>
              <a:ext uri="{FF2B5EF4-FFF2-40B4-BE49-F238E27FC236}">
                <a16:creationId xmlns:a16="http://schemas.microsoft.com/office/drawing/2014/main" id="{6A2604CC-D7C7-4B2A-ADD6-2C1958DF9FCF}"/>
              </a:ext>
            </a:extLst>
          </p:cNvPr>
          <p:cNvSpPr txBox="1"/>
          <p:nvPr/>
        </p:nvSpPr>
        <p:spPr>
          <a:xfrm>
            <a:off x="473302" y="785368"/>
            <a:ext cx="266700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RESEARCHE METHOD</a:t>
            </a:r>
            <a:endParaRPr kumimoji="0" lang="zh-CN" altLang="en-US" sz="1200" b="1" i="0" u="none" strike="noStrike" kern="1200" cap="none" spc="0" normalizeH="0" baseline="0" noProof="0" dirty="0">
              <a:ln>
                <a:noFill/>
              </a:ln>
              <a:solidFill>
                <a:srgbClr val="797979"/>
              </a:solidFill>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sp>
        <p:nvSpPr>
          <p:cNvPr id="14" name="文本框 2">
            <a:extLst>
              <a:ext uri="{FF2B5EF4-FFF2-40B4-BE49-F238E27FC236}">
                <a16:creationId xmlns:a16="http://schemas.microsoft.com/office/drawing/2014/main" id="{4948B2BC-198C-4F8E-B2FC-67F03C9107EC}"/>
              </a:ext>
            </a:extLst>
          </p:cNvPr>
          <p:cNvSpPr txBox="1">
            <a:spLocks noChangeArrowheads="1"/>
          </p:cNvSpPr>
          <p:nvPr/>
        </p:nvSpPr>
        <p:spPr bwMode="auto">
          <a:xfrm>
            <a:off x="116187" y="1225036"/>
            <a:ext cx="70747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lang="zh-CN" altLang="en-US" sz="2400" b="1" dirty="0">
                <a:solidFill>
                  <a:srgbClr val="000000"/>
                </a:solidFill>
                <a:latin typeface="微软雅黑" panose="020B0503020204020204" pitchFamily="34" charset="-122"/>
                <a:ea typeface="微软雅黑" panose="020B0503020204020204" pitchFamily="34" charset="-122"/>
                <a:cs typeface="Aparajita" panose="020B0604020202020204" pitchFamily="34" charset="0"/>
              </a:rPr>
              <a:t>停车设施选址模型构建</a:t>
            </a:r>
            <a:endParaRPr lang="zh-CN" altLang="en-US" sz="2400" b="1" dirty="0">
              <a:latin typeface="微软雅黑" panose="020B0503020204020204" pitchFamily="34" charset="-122"/>
              <a:ea typeface="微软雅黑" panose="020B0503020204020204" pitchFamily="34" charset="-122"/>
              <a:cs typeface="Aparajita" panose="020B0604020202020204" pitchFamily="34" charset="0"/>
            </a:endParaRPr>
          </a:p>
        </p:txBody>
      </p:sp>
      <p:sp>
        <p:nvSpPr>
          <p:cNvPr id="6" name="文本框 5">
            <a:extLst>
              <a:ext uri="{FF2B5EF4-FFF2-40B4-BE49-F238E27FC236}">
                <a16:creationId xmlns:a16="http://schemas.microsoft.com/office/drawing/2014/main" id="{C8A2D1EE-5377-4E5E-9D85-E4AFB58B4A75}"/>
              </a:ext>
            </a:extLst>
          </p:cNvPr>
          <p:cNvSpPr txBox="1"/>
          <p:nvPr/>
        </p:nvSpPr>
        <p:spPr>
          <a:xfrm>
            <a:off x="221687" y="1969090"/>
            <a:ext cx="5378245" cy="400110"/>
          </a:xfrm>
          <a:prstGeom prst="rect">
            <a:avLst/>
          </a:prstGeom>
          <a:noFill/>
        </p:spPr>
        <p:txBody>
          <a:bodyPr wrap="square" rtlCol="0">
            <a:spAutoFit/>
          </a:bodyPr>
          <a:lstStyle/>
          <a:p>
            <a:r>
              <a:rPr lang="zh-CN" altLang="en-US" sz="2000" b="1" dirty="0">
                <a:latin typeface="+mj-ea"/>
                <a:ea typeface="+mj-ea"/>
              </a:rPr>
              <a:t>优化目标一：停车设施建设成本最小</a:t>
            </a:r>
          </a:p>
        </p:txBody>
      </p:sp>
      <p:sp>
        <p:nvSpPr>
          <p:cNvPr id="20" name="文本框 19">
            <a:extLst>
              <a:ext uri="{FF2B5EF4-FFF2-40B4-BE49-F238E27FC236}">
                <a16:creationId xmlns:a16="http://schemas.microsoft.com/office/drawing/2014/main" id="{01303A9B-50FC-4B6D-8CCC-C019D491F688}"/>
              </a:ext>
            </a:extLst>
          </p:cNvPr>
          <p:cNvSpPr txBox="1"/>
          <p:nvPr/>
        </p:nvSpPr>
        <p:spPr>
          <a:xfrm>
            <a:off x="116187" y="3536424"/>
            <a:ext cx="5378245" cy="400110"/>
          </a:xfrm>
          <a:prstGeom prst="rect">
            <a:avLst/>
          </a:prstGeom>
          <a:noFill/>
        </p:spPr>
        <p:txBody>
          <a:bodyPr wrap="square" rtlCol="0">
            <a:spAutoFit/>
          </a:bodyPr>
          <a:lstStyle/>
          <a:p>
            <a:r>
              <a:rPr lang="zh-CN" altLang="en-US" sz="2000" b="1" dirty="0">
                <a:latin typeface="+mj-ea"/>
                <a:ea typeface="+mj-ea"/>
              </a:rPr>
              <a:t>优化目标二：居民通勤至</a:t>
            </a:r>
            <a:r>
              <a:rPr lang="en-US" altLang="zh-CN" sz="2000" b="1" dirty="0">
                <a:latin typeface="+mj-ea"/>
                <a:ea typeface="+mj-ea"/>
              </a:rPr>
              <a:t>POI</a:t>
            </a:r>
            <a:r>
              <a:rPr lang="zh-CN" altLang="en-US" sz="2000" b="1" dirty="0">
                <a:latin typeface="+mj-ea"/>
                <a:ea typeface="+mj-ea"/>
              </a:rPr>
              <a:t>步距最小</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BA1D50D-FC1F-4612-801D-1EAEE74564F4}"/>
                  </a:ext>
                </a:extLst>
              </p:cNvPr>
              <p:cNvSpPr txBox="1"/>
              <p:nvPr/>
            </p:nvSpPr>
            <p:spPr>
              <a:xfrm>
                <a:off x="364648" y="2727511"/>
                <a:ext cx="3578224" cy="369332"/>
              </a:xfrm>
              <a:prstGeom prst="rect">
                <a:avLst/>
              </a:prstGeom>
              <a:noFill/>
            </p:spPr>
            <p:txBody>
              <a:bodyPr wrap="none" lIns="0" tIns="0" rIns="0" bIns="0" rtlCol="0">
                <a:spAutoFit/>
              </a:bodyPr>
              <a:lstStyle/>
              <a:p>
                <a14:m>
                  <m:oMath xmlns:m="http://schemas.openxmlformats.org/officeDocument/2006/math">
                    <m:r>
                      <a:rPr lang="en-US" altLang="zh-CN" sz="2400" b="1" i="1" smtClean="0">
                        <a:latin typeface="Cambria Math" panose="02040503050406030204" pitchFamily="18" charset="0"/>
                      </a:rPr>
                      <m:t>𝒎</m:t>
                    </m:r>
                    <m:r>
                      <a:rPr lang="en-US" altLang="zh-CN" sz="2400" b="1" i="1">
                        <a:latin typeface="Cambria Math" panose="02040503050406030204" pitchFamily="18" charset="0"/>
                      </a:rPr>
                      <m:t>𝒊𝒏</m:t>
                    </m:r>
                    <m:nary>
                      <m:naryPr>
                        <m:chr m:val="∑"/>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m:rPr>
                                <m:sty m:val="p"/>
                              </m:rPr>
                              <a:rPr lang="en-US" altLang="zh-CN" sz="2400" b="1" i="1">
                                <a:latin typeface="Cambria Math" panose="02040503050406030204" pitchFamily="18" charset="0"/>
                              </a:rPr>
                              <m:t>k</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𝒊</m:t>
                            </m:r>
                          </m:sub>
                        </m:sSub>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E</m:t>
                            </m:r>
                          </m:e>
                          <m:sub>
                            <m:r>
                              <m:rPr>
                                <m:sty m:val="p"/>
                              </m:rPr>
                              <a:rPr lang="en-US" altLang="zh-CN" sz="2400" b="1" i="1">
                                <a:latin typeface="Cambria Math" panose="02040503050406030204" pitchFamily="18" charset="0"/>
                              </a:rPr>
                              <m:t>k</m:t>
                            </m:r>
                          </m:sub>
                        </m:sSub>
                        <m:r>
                          <a:rPr lang="en-US" altLang="zh-CN" sz="2400" b="1" i="1" smtClean="0">
                            <a:latin typeface="Cambria Math" panose="02040503050406030204" pitchFamily="18" charset="0"/>
                          </a:rPr>
                          <m:t>)</m:t>
                        </m:r>
                      </m:e>
                    </m:nary>
                  </m:oMath>
                </a14:m>
                <a:r>
                  <a:rPr lang="zh-CN" altLang="en-US" sz="2400" b="1" dirty="0">
                    <a:latin typeface="Times New Roman" panose="02020603050405020304" pitchFamily="18" charset="0"/>
                    <a:cs typeface="Times New Roman" panose="02020603050405020304" pitchFamily="18" charset="0"/>
                  </a:rPr>
                  <a:t> </a:t>
                </a:r>
              </a:p>
            </p:txBody>
          </p:sp>
        </mc:Choice>
        <mc:Fallback xmlns="">
          <p:sp>
            <p:nvSpPr>
              <p:cNvPr id="10" name="文本框 9">
                <a:extLst>
                  <a:ext uri="{FF2B5EF4-FFF2-40B4-BE49-F238E27FC236}">
                    <a16:creationId xmlns:a16="http://schemas.microsoft.com/office/drawing/2014/main" id="{1BA1D50D-FC1F-4612-801D-1EAEE74564F4}"/>
                  </a:ext>
                </a:extLst>
              </p:cNvPr>
              <p:cNvSpPr txBox="1">
                <a:spLocks noRot="1" noChangeAspect="1" noMove="1" noResize="1" noEditPoints="1" noAdjustHandles="1" noChangeArrowheads="1" noChangeShapeType="1" noTextEdit="1"/>
              </p:cNvSpPr>
              <p:nvPr/>
            </p:nvSpPr>
            <p:spPr>
              <a:xfrm>
                <a:off x="364648" y="2727511"/>
                <a:ext cx="3578224" cy="369332"/>
              </a:xfrm>
              <a:prstGeom prst="rect">
                <a:avLst/>
              </a:prstGeom>
              <a:blipFill>
                <a:blip r:embed="rId5"/>
                <a:stretch>
                  <a:fillRect l="-2215" t="-172131" b="-257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6E044D3-B654-4C33-A965-CC7E37043F44}"/>
                  </a:ext>
                </a:extLst>
              </p:cNvPr>
              <p:cNvSpPr txBox="1"/>
              <p:nvPr/>
            </p:nvSpPr>
            <p:spPr>
              <a:xfrm>
                <a:off x="22968" y="4200102"/>
                <a:ext cx="3843558" cy="8783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𝒎</m:t>
                      </m:r>
                      <m:r>
                        <a:rPr lang="en-US" altLang="zh-CN" sz="2000" b="1" i="1">
                          <a:latin typeface="Cambria Math" panose="02040503050406030204" pitchFamily="18" charset="0"/>
                        </a:rPr>
                        <m:t>𝒊𝒏</m:t>
                      </m:r>
                      <m:nary>
                        <m:naryPr>
                          <m:chr m:val="∑"/>
                          <m:ctrlPr>
                            <a:rPr lang="en-US" altLang="zh-CN" sz="2000" b="1" i="1" smtClean="0">
                              <a:latin typeface="Cambria Math" panose="02040503050406030204" pitchFamily="18" charset="0"/>
                            </a:rPr>
                          </m:ctrlPr>
                        </m:naryPr>
                        <m:sub>
                          <m:r>
                            <m:rPr>
                              <m:brk m:alnAt="23"/>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nary>
                            <m:naryPr>
                              <m:chr m:val="∑"/>
                              <m:ctrlPr>
                                <a:rPr lang="en-US" altLang="zh-CN" sz="2000" b="1" i="1" smtClean="0">
                                  <a:latin typeface="Cambria Math" panose="02040503050406030204" pitchFamily="18" charset="0"/>
                                </a:rPr>
                              </m:ctrlPr>
                            </m:naryPr>
                            <m:sub>
                              <m:r>
                                <m:rPr>
                                  <m:brk m:alnAt="23"/>
                                </m:rP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𝒊𝒋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𝒊𝒋</m:t>
                                  </m:r>
                                </m:sub>
                              </m:sSub>
                            </m:e>
                          </m:nary>
                        </m:e>
                      </m:nary>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86E044D3-B654-4C33-A965-CC7E37043F44}"/>
                  </a:ext>
                </a:extLst>
              </p:cNvPr>
              <p:cNvSpPr txBox="1">
                <a:spLocks noRot="1" noChangeAspect="1" noMove="1" noResize="1" noEditPoints="1" noAdjustHandles="1" noChangeArrowheads="1" noChangeShapeType="1" noTextEdit="1"/>
              </p:cNvSpPr>
              <p:nvPr/>
            </p:nvSpPr>
            <p:spPr>
              <a:xfrm>
                <a:off x="22968" y="4200102"/>
                <a:ext cx="3843558" cy="878317"/>
              </a:xfrm>
              <a:prstGeom prst="rect">
                <a:avLst/>
              </a:prstGeom>
              <a:blipFill>
                <a:blip r:embed="rId6"/>
                <a:stretch>
                  <a:fillRect/>
                </a:stretch>
              </a:blipFill>
            </p:spPr>
            <p:txBody>
              <a:bodyPr/>
              <a:lstStyle/>
              <a:p>
                <a:r>
                  <a:rPr lang="zh-CN" altLang="en-US">
                    <a:noFill/>
                  </a:rPr>
                  <a:t> </a:t>
                </a:r>
              </a:p>
            </p:txBody>
          </p:sp>
        </mc:Fallback>
      </mc:AlternateContent>
      <p:graphicFrame>
        <p:nvGraphicFramePr>
          <p:cNvPr id="2" name="对象 1">
            <a:extLst>
              <a:ext uri="{FF2B5EF4-FFF2-40B4-BE49-F238E27FC236}">
                <a16:creationId xmlns:a16="http://schemas.microsoft.com/office/drawing/2014/main" id="{3DE4E90F-7F4B-4B60-BAFC-6160344033E1}"/>
              </a:ext>
            </a:extLst>
          </p:cNvPr>
          <p:cNvGraphicFramePr>
            <a:graphicFrameLocks noChangeAspect="1"/>
          </p:cNvGraphicFramePr>
          <p:nvPr>
            <p:extLst>
              <p:ext uri="{D42A27DB-BD31-4B8C-83A1-F6EECF244321}">
                <p14:modId xmlns:p14="http://schemas.microsoft.com/office/powerpoint/2010/main" val="3997995309"/>
              </p:ext>
            </p:extLst>
          </p:nvPr>
        </p:nvGraphicFramePr>
        <p:xfrm>
          <a:off x="5329048" y="1919627"/>
          <a:ext cx="6498304" cy="3137540"/>
        </p:xfrm>
        <a:graphic>
          <a:graphicData uri="http://schemas.openxmlformats.org/presentationml/2006/ole">
            <mc:AlternateContent xmlns:mc="http://schemas.openxmlformats.org/markup-compatibility/2006">
              <mc:Choice xmlns:v="urn:schemas-microsoft-com:vml" Requires="v">
                <p:oleObj spid="_x0000_s7262" name="Visio" r:id="rId7" imgW="4991052" imgH="2409768" progId="Visio.Drawing.15">
                  <p:embed/>
                </p:oleObj>
              </mc:Choice>
              <mc:Fallback>
                <p:oleObj name="Visio" r:id="rId7" imgW="4991052" imgH="2409768" progId="Visio.Drawing.15">
                  <p:embed/>
                  <p:pic>
                    <p:nvPicPr>
                      <p:cNvPr id="0" name=""/>
                      <p:cNvPicPr/>
                      <p:nvPr/>
                    </p:nvPicPr>
                    <p:blipFill>
                      <a:blip r:embed="rId8"/>
                      <a:stretch>
                        <a:fillRect/>
                      </a:stretch>
                    </p:blipFill>
                    <p:spPr>
                      <a:xfrm>
                        <a:off x="5329048" y="1919627"/>
                        <a:ext cx="6498304" cy="313754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7142FEE9-F4C1-49B3-9BED-45A0223E27E0}"/>
              </a:ext>
            </a:extLst>
          </p:cNvPr>
          <p:cNvSpPr/>
          <p:nvPr/>
        </p:nvSpPr>
        <p:spPr>
          <a:xfrm>
            <a:off x="7935014" y="3689497"/>
            <a:ext cx="449729" cy="131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773AF5E-6A50-4863-8F4D-FA86717B4C76}"/>
              </a:ext>
            </a:extLst>
          </p:cNvPr>
          <p:cNvSpPr/>
          <p:nvPr/>
        </p:nvSpPr>
        <p:spPr>
          <a:xfrm>
            <a:off x="9622466" y="3704662"/>
            <a:ext cx="483582" cy="131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0053DB5-B1A3-4E06-9E9F-ACD2722E3508}"/>
              </a:ext>
            </a:extLst>
          </p:cNvPr>
          <p:cNvSpPr/>
          <p:nvPr/>
        </p:nvSpPr>
        <p:spPr>
          <a:xfrm>
            <a:off x="0" y="6389257"/>
            <a:ext cx="12191999" cy="452945"/>
          </a:xfrm>
          <a:prstGeom prst="rect">
            <a:avLst/>
          </a:prstGeom>
          <a:solidFill>
            <a:srgbClr val="032166"/>
          </a:solidFill>
        </p:spPr>
        <p:txBody>
          <a:bodyPr wrap="square">
            <a:spAutoFit/>
          </a:bodyPr>
          <a:lstStyle/>
          <a:p>
            <a:pPr algn="ctr">
              <a:lnSpc>
                <a:spcPct val="130000"/>
              </a:lnSpc>
            </a:pPr>
            <a:r>
              <a:rPr lang="zh-CN" altLang="en-US" sz="2000" b="1" dirty="0">
                <a:solidFill>
                  <a:srgbClr val="FFFF00"/>
                </a:solidFill>
                <a:latin typeface="+mj-ea"/>
                <a:ea typeface="+mj-ea"/>
              </a:rPr>
              <a:t>建立双目标优化模型，并找出约束条件设计求解算法对模型进行求解。</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C265AF5-A7CE-4FE9-8A56-D01B4C2F051A}"/>
                  </a:ext>
                </a:extLst>
              </p:cNvPr>
              <p:cNvSpPr txBox="1"/>
              <p:nvPr/>
            </p:nvSpPr>
            <p:spPr>
              <a:xfrm>
                <a:off x="116187" y="5411549"/>
                <a:ext cx="11802911" cy="924869"/>
              </a:xfrm>
              <a:prstGeom prst="rect">
                <a:avLst/>
              </a:prstGeom>
              <a:noFill/>
            </p:spPr>
            <p:txBody>
              <a:bodyPr wrap="square" rtlCol="0">
                <a:spAutoFit/>
              </a:bodyPr>
              <a:lstStyle/>
              <a:p>
                <a:pPr>
                  <a:lnSpc>
                    <a:spcPct val="150000"/>
                  </a:lnSpc>
                </a:pPr>
                <a:r>
                  <a:rPr lang="zh-CN" altLang="en-US" b="1" dirty="0">
                    <a:latin typeface="+mj-ea"/>
                    <a:ea typeface="+mj-ea"/>
                  </a:rPr>
                  <a:t>其中，</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𝒊</m:t>
                        </m:r>
                      </m:sub>
                    </m:sSub>
                  </m:oMath>
                </a14:m>
                <a:r>
                  <a:rPr lang="zh-CN" altLang="en-US" b="1" dirty="0">
                    <a:latin typeface="+mj-ea"/>
                    <a:ea typeface="+mj-ea"/>
                  </a:rPr>
                  <a:t>是</a:t>
                </a:r>
                <a:r>
                  <a:rPr lang="en-US" altLang="zh-CN" b="1" dirty="0">
                    <a:latin typeface="+mj-ea"/>
                    <a:ea typeface="+mj-ea"/>
                  </a:rPr>
                  <a:t>i</a:t>
                </a:r>
                <a:r>
                  <a:rPr lang="zh-CN" altLang="en-US" b="1" dirty="0">
                    <a:latin typeface="+mj-ea"/>
                    <a:ea typeface="+mj-ea"/>
                  </a:rPr>
                  <a:t>个停车设施规划位置的土地单位造价，</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en-US" b="1" dirty="0">
                    <a:latin typeface="+mj-ea"/>
                    <a:ea typeface="+mj-ea"/>
                  </a:rPr>
                  <a:t>是</a:t>
                </a:r>
                <a:r>
                  <a:rPr lang="en-US" altLang="zh-CN" b="1" dirty="0" err="1">
                    <a:latin typeface="+mj-ea"/>
                    <a:ea typeface="+mj-ea"/>
                  </a:rPr>
                  <a:t>i</a:t>
                </a:r>
                <a:r>
                  <a:rPr lang="zh-CN" altLang="en-US" b="1" dirty="0">
                    <a:latin typeface="+mj-ea"/>
                    <a:ea typeface="+mj-ea"/>
                  </a:rPr>
                  <a:t>个停车设施的泊位供给量，</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zh-CN" altLang="en-US" b="1" i="1">
                            <a:latin typeface="Cambria Math" panose="02040503050406030204" pitchFamily="18" charset="0"/>
                          </a:rPr>
                          <m:t>𝝀</m:t>
                        </m:r>
                      </m:e>
                      <m:sub>
                        <m:r>
                          <m:rPr>
                            <m:sty m:val="p"/>
                          </m:rPr>
                          <a:rPr lang="en-US" altLang="zh-CN" b="1" i="1">
                            <a:latin typeface="Cambria Math" panose="02040503050406030204" pitchFamily="18" charset="0"/>
                          </a:rPr>
                          <m:t>k</m:t>
                        </m:r>
                      </m:sub>
                    </m:sSub>
                  </m:oMath>
                </a14:m>
                <a:r>
                  <a:rPr lang="zh-CN" altLang="en-US" b="1" dirty="0">
                    <a:latin typeface="+mj-ea"/>
                    <a:ea typeface="+mj-ea"/>
                  </a:rPr>
                  <a:t>是第</a:t>
                </a:r>
                <a:r>
                  <a:rPr lang="en-US" altLang="zh-CN" b="1" dirty="0">
                    <a:latin typeface="+mj-ea"/>
                    <a:ea typeface="+mj-ea"/>
                  </a:rPr>
                  <a:t>k</a:t>
                </a:r>
                <a:r>
                  <a:rPr lang="zh-CN" altLang="en-US" b="1" dirty="0">
                    <a:latin typeface="+mj-ea"/>
                    <a:ea typeface="+mj-ea"/>
                  </a:rPr>
                  <a:t>种停车设施的土地面积系数。</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m:rPr>
                            <m:sty m:val="p"/>
                          </m:rPr>
                          <a:rPr lang="en-US" altLang="zh-CN" b="1" i="1">
                            <a:latin typeface="Cambria Math" panose="02040503050406030204" pitchFamily="18" charset="0"/>
                          </a:rPr>
                          <m:t>E</m:t>
                        </m:r>
                      </m:e>
                      <m:sub>
                        <m:r>
                          <m:rPr>
                            <m:sty m:val="p"/>
                          </m:rPr>
                          <a:rPr lang="en-US" altLang="zh-CN" b="1" i="1">
                            <a:latin typeface="Cambria Math" panose="02040503050406030204" pitchFamily="18" charset="0"/>
                          </a:rPr>
                          <m:t>k</m:t>
                        </m:r>
                      </m:sub>
                    </m:sSub>
                  </m:oMath>
                </a14:m>
                <a:r>
                  <a:rPr lang="zh-CN" altLang="en-US" b="1" dirty="0">
                    <a:latin typeface="+mj-ea"/>
                    <a:ea typeface="+mj-ea"/>
                  </a:rPr>
                  <a:t>第</a:t>
                </a:r>
                <a:r>
                  <a:rPr lang="en-US" altLang="zh-CN" b="1" dirty="0">
                    <a:latin typeface="+mj-ea"/>
                    <a:ea typeface="+mj-ea"/>
                  </a:rPr>
                  <a:t>k</a:t>
                </a:r>
                <a:r>
                  <a:rPr lang="zh-CN" altLang="en-US" b="1" dirty="0">
                    <a:latin typeface="+mj-ea"/>
                    <a:ea typeface="+mj-ea"/>
                  </a:rPr>
                  <a:t>种停车设施的泊位单位造价。</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𝒅</m:t>
                        </m:r>
                      </m:e>
                      <m:sub>
                        <m:r>
                          <a:rPr lang="en-US" altLang="zh-CN" b="1" i="1">
                            <a:latin typeface="Cambria Math" panose="02040503050406030204" pitchFamily="18" charset="0"/>
                          </a:rPr>
                          <m:t>𝒊𝒋</m:t>
                        </m:r>
                      </m:sub>
                    </m:sSub>
                  </m:oMath>
                </a14:m>
                <a:r>
                  <a:rPr lang="zh-CN" altLang="en-US" b="1" dirty="0">
                    <a:latin typeface="+mj-ea"/>
                    <a:ea typeface="+mj-ea"/>
                  </a:rPr>
                  <a:t>表示需求点到停车点距离，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𝒊𝒋</m:t>
                        </m:r>
                      </m:sub>
                    </m:sSub>
                  </m:oMath>
                </a14:m>
                <a:r>
                  <a:rPr lang="zh-CN" altLang="en-US" b="1" dirty="0">
                    <a:latin typeface="+mj-ea"/>
                    <a:ea typeface="+mj-ea"/>
                  </a:rPr>
                  <a:t>表示停车设施停车数量</a:t>
                </a:r>
              </a:p>
            </p:txBody>
          </p:sp>
        </mc:Choice>
        <mc:Fallback xmlns="">
          <p:sp>
            <p:nvSpPr>
              <p:cNvPr id="23" name="文本框 22">
                <a:extLst>
                  <a:ext uri="{FF2B5EF4-FFF2-40B4-BE49-F238E27FC236}">
                    <a16:creationId xmlns:a16="http://schemas.microsoft.com/office/drawing/2014/main" id="{9C265AF5-A7CE-4FE9-8A56-D01B4C2F051A}"/>
                  </a:ext>
                </a:extLst>
              </p:cNvPr>
              <p:cNvSpPr txBox="1">
                <a:spLocks noRot="1" noChangeAspect="1" noMove="1" noResize="1" noEditPoints="1" noAdjustHandles="1" noChangeArrowheads="1" noChangeShapeType="1" noTextEdit="1"/>
              </p:cNvSpPr>
              <p:nvPr/>
            </p:nvSpPr>
            <p:spPr>
              <a:xfrm>
                <a:off x="116187" y="5411549"/>
                <a:ext cx="11802911" cy="924869"/>
              </a:xfrm>
              <a:prstGeom prst="rect">
                <a:avLst/>
              </a:prstGeom>
              <a:blipFill>
                <a:blip r:embed="rId9"/>
                <a:stretch>
                  <a:fillRect l="-413" b="-72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15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239"/>
    </mc:Choice>
    <mc:Fallback xmlns="">
      <p:transition spd="slow" advTm="923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FF0000"/>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1954520559"/>
      </p:ext>
    </p:extLst>
  </p:cSld>
  <p:clrMapOvr>
    <a:masterClrMapping/>
  </p:clrMapOvr>
  <mc:AlternateContent xmlns:mc="http://schemas.openxmlformats.org/markup-compatibility/2006" xmlns:p14="http://schemas.microsoft.com/office/powerpoint/2010/main">
    <mc:Choice Requires="p14">
      <p:transition spd="slow" p14:dur="2000" advTm="590"/>
    </mc:Choice>
    <mc:Fallback xmlns="">
      <p:transition spd="slow" advTm="5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1" y="200122"/>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研究进度安排</a:t>
            </a:r>
            <a:endParaRPr kumimoji="0" lang="zh-CN" altLang="en-US" sz="2400" b="1" i="0" u="none" strike="noStrike" kern="1200" cap="none" spc="0" normalizeH="0" baseline="0" noProof="0" dirty="0">
              <a:ln>
                <a:noFill/>
              </a:ln>
              <a:solidFill>
                <a:srgbClr val="445469"/>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2667008" cy="276999"/>
          </a:xfrm>
          <a:prstGeom prst="rect">
            <a:avLst/>
          </a:prstGeom>
          <a:noFill/>
        </p:spPr>
        <p:txBody>
          <a:bodyPr wrap="square" rtlCol="0">
            <a:spAutoFit/>
          </a:bodyPr>
          <a:lstStyle/>
          <a:p>
            <a:pPr defTabSz="457200">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RESEARCHE SCHEDULE</a:t>
            </a:r>
          </a:p>
        </p:txBody>
      </p:sp>
      <p:graphicFrame>
        <p:nvGraphicFramePr>
          <p:cNvPr id="6" name="表格 5">
            <a:extLst>
              <a:ext uri="{FF2B5EF4-FFF2-40B4-BE49-F238E27FC236}">
                <a16:creationId xmlns:a16="http://schemas.microsoft.com/office/drawing/2014/main" id="{AD244833-875D-401B-AEC2-E8725B2B6F03}"/>
              </a:ext>
            </a:extLst>
          </p:cNvPr>
          <p:cNvGraphicFramePr>
            <a:graphicFrameLocks noGrp="1"/>
          </p:cNvGraphicFramePr>
          <p:nvPr>
            <p:extLst>
              <p:ext uri="{D42A27DB-BD31-4B8C-83A1-F6EECF244321}">
                <p14:modId xmlns:p14="http://schemas.microsoft.com/office/powerpoint/2010/main" val="941246709"/>
              </p:ext>
            </p:extLst>
          </p:nvPr>
        </p:nvGraphicFramePr>
        <p:xfrm>
          <a:off x="221688" y="1660027"/>
          <a:ext cx="11477924" cy="4866972"/>
        </p:xfrm>
        <a:graphic>
          <a:graphicData uri="http://schemas.openxmlformats.org/drawingml/2006/table">
            <a:tbl>
              <a:tblPr/>
              <a:tblGrid>
                <a:gridCol w="4489828">
                  <a:extLst>
                    <a:ext uri="{9D8B030D-6E8A-4147-A177-3AD203B41FA5}">
                      <a16:colId xmlns:a16="http://schemas.microsoft.com/office/drawing/2014/main" val="20000"/>
                    </a:ext>
                  </a:extLst>
                </a:gridCol>
                <a:gridCol w="436756">
                  <a:extLst>
                    <a:ext uri="{9D8B030D-6E8A-4147-A177-3AD203B41FA5}">
                      <a16:colId xmlns:a16="http://schemas.microsoft.com/office/drawing/2014/main" val="20001"/>
                    </a:ext>
                  </a:extLst>
                </a:gridCol>
                <a:gridCol w="436756">
                  <a:extLst>
                    <a:ext uri="{9D8B030D-6E8A-4147-A177-3AD203B41FA5}">
                      <a16:colId xmlns:a16="http://schemas.microsoft.com/office/drawing/2014/main" val="20002"/>
                    </a:ext>
                  </a:extLst>
                </a:gridCol>
                <a:gridCol w="436756">
                  <a:extLst>
                    <a:ext uri="{9D8B030D-6E8A-4147-A177-3AD203B41FA5}">
                      <a16:colId xmlns:a16="http://schemas.microsoft.com/office/drawing/2014/main" val="20003"/>
                    </a:ext>
                  </a:extLst>
                </a:gridCol>
                <a:gridCol w="436756">
                  <a:extLst>
                    <a:ext uri="{9D8B030D-6E8A-4147-A177-3AD203B41FA5}">
                      <a16:colId xmlns:a16="http://schemas.microsoft.com/office/drawing/2014/main" val="20004"/>
                    </a:ext>
                  </a:extLst>
                </a:gridCol>
                <a:gridCol w="436756">
                  <a:extLst>
                    <a:ext uri="{9D8B030D-6E8A-4147-A177-3AD203B41FA5}">
                      <a16:colId xmlns:a16="http://schemas.microsoft.com/office/drawing/2014/main" val="20005"/>
                    </a:ext>
                  </a:extLst>
                </a:gridCol>
                <a:gridCol w="436756">
                  <a:extLst>
                    <a:ext uri="{9D8B030D-6E8A-4147-A177-3AD203B41FA5}">
                      <a16:colId xmlns:a16="http://schemas.microsoft.com/office/drawing/2014/main" val="20006"/>
                    </a:ext>
                  </a:extLst>
                </a:gridCol>
                <a:gridCol w="436756">
                  <a:extLst>
                    <a:ext uri="{9D8B030D-6E8A-4147-A177-3AD203B41FA5}">
                      <a16:colId xmlns:a16="http://schemas.microsoft.com/office/drawing/2014/main" val="20007"/>
                    </a:ext>
                  </a:extLst>
                </a:gridCol>
                <a:gridCol w="436756">
                  <a:extLst>
                    <a:ext uri="{9D8B030D-6E8A-4147-A177-3AD203B41FA5}">
                      <a16:colId xmlns:a16="http://schemas.microsoft.com/office/drawing/2014/main" val="20008"/>
                    </a:ext>
                  </a:extLst>
                </a:gridCol>
                <a:gridCol w="436756">
                  <a:extLst>
                    <a:ext uri="{9D8B030D-6E8A-4147-A177-3AD203B41FA5}">
                      <a16:colId xmlns:a16="http://schemas.microsoft.com/office/drawing/2014/main" val="20009"/>
                    </a:ext>
                  </a:extLst>
                </a:gridCol>
                <a:gridCol w="436756">
                  <a:extLst>
                    <a:ext uri="{9D8B030D-6E8A-4147-A177-3AD203B41FA5}">
                      <a16:colId xmlns:a16="http://schemas.microsoft.com/office/drawing/2014/main" val="20010"/>
                    </a:ext>
                  </a:extLst>
                </a:gridCol>
                <a:gridCol w="436756">
                  <a:extLst>
                    <a:ext uri="{9D8B030D-6E8A-4147-A177-3AD203B41FA5}">
                      <a16:colId xmlns:a16="http://schemas.microsoft.com/office/drawing/2014/main" val="20011"/>
                    </a:ext>
                  </a:extLst>
                </a:gridCol>
                <a:gridCol w="436756">
                  <a:extLst>
                    <a:ext uri="{9D8B030D-6E8A-4147-A177-3AD203B41FA5}">
                      <a16:colId xmlns:a16="http://schemas.microsoft.com/office/drawing/2014/main" val="20012"/>
                    </a:ext>
                  </a:extLst>
                </a:gridCol>
                <a:gridCol w="436756">
                  <a:extLst>
                    <a:ext uri="{9D8B030D-6E8A-4147-A177-3AD203B41FA5}">
                      <a16:colId xmlns:a16="http://schemas.microsoft.com/office/drawing/2014/main" val="20013"/>
                    </a:ext>
                  </a:extLst>
                </a:gridCol>
                <a:gridCol w="436756">
                  <a:extLst>
                    <a:ext uri="{9D8B030D-6E8A-4147-A177-3AD203B41FA5}">
                      <a16:colId xmlns:a16="http://schemas.microsoft.com/office/drawing/2014/main" val="20014"/>
                    </a:ext>
                  </a:extLst>
                </a:gridCol>
                <a:gridCol w="436756">
                  <a:extLst>
                    <a:ext uri="{9D8B030D-6E8A-4147-A177-3AD203B41FA5}">
                      <a16:colId xmlns:a16="http://schemas.microsoft.com/office/drawing/2014/main" val="20015"/>
                    </a:ext>
                  </a:extLst>
                </a:gridCol>
                <a:gridCol w="436756">
                  <a:extLst>
                    <a:ext uri="{9D8B030D-6E8A-4147-A177-3AD203B41FA5}">
                      <a16:colId xmlns:a16="http://schemas.microsoft.com/office/drawing/2014/main" val="20016"/>
                    </a:ext>
                  </a:extLst>
                </a:gridCol>
              </a:tblGrid>
              <a:tr h="62348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                                      </a:t>
                      </a:r>
                      <a:r>
                        <a:rPr lang="zh-CN" altLang="en-US" sz="20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进度安排 </a:t>
                      </a:r>
                      <a:endParaRPr lang="zh-CN" altLang="en-US"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  </a:t>
                      </a:r>
                      <a:r>
                        <a:rPr lang="en-US"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           </a:t>
                      </a:r>
                      <a:r>
                        <a:rPr lang="zh-CN" altLang="en-US" sz="20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研究内容 </a:t>
                      </a:r>
                      <a:endParaRPr lang="zh-CN" altLang="en-US"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2021</a:t>
                      </a:r>
                      <a:endParaRPr lang="zh-CN"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36000" marR="36000" marT="36000" marB="36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1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2022</a:t>
                      </a:r>
                      <a:endParaRPr lang="zh-CN" altLang="zh-CN" sz="18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2348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9</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10</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11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12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2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3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4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5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6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7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8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9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10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11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rPr>
                        <a:t>12 </a:t>
                      </a:r>
                      <a:endParaRPr kumimoji="0" lang="zh-CN" altLang="zh-CN" sz="1800" b="0" i="0" u="none" strike="noStrike" cap="none" normalizeH="0" baseline="0" dirty="0">
                        <a:ln>
                          <a:noFill/>
                        </a:ln>
                        <a:solidFill>
                          <a:srgbClr val="445469"/>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9878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72000" algn="l" defTabSz="914400" rtl="0" eaLnBrk="1" fontAlgn="base" latinLnBrk="0" hangingPunct="1">
                        <a:lnSpc>
                          <a:spcPts val="2500"/>
                        </a:lnSpc>
                        <a:spcBef>
                          <a:spcPct val="0"/>
                        </a:spcBef>
                        <a:spcAft>
                          <a:spcPct val="0"/>
                        </a:spcAft>
                        <a:buClrTx/>
                        <a:buSzTx/>
                        <a:buFontTx/>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查阅文献，确定题目及研究方案，准备开题</a:t>
                      </a:r>
                    </a:p>
                  </a:txBody>
                  <a:tcPr marL="36003" marR="36003" marT="35992" marB="3599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kern="1200"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4632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252000" algn="l" defTabSz="914400" rtl="0" eaLnBrk="1" fontAlgn="base" latinLnBrk="0" hangingPunct="1">
                        <a:lnSpc>
                          <a:spcPct val="100000"/>
                        </a:lnSpc>
                        <a:spcBef>
                          <a:spcPct val="0"/>
                        </a:spcBef>
                        <a:spcAft>
                          <a:spcPct val="0"/>
                        </a:spcAft>
                        <a:buClrTx/>
                        <a:buSzTx/>
                        <a:buFontTx/>
                        <a:buNone/>
                        <a:tabLst/>
                        <a:defRPr/>
                      </a:pPr>
                      <a:r>
                        <a:rPr lang="zh-CN" altLang="en-US" sz="16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数据预处理：居民通勤数据挖掘及出行数据空间聚类算法研究，并完成备选停车点的选取 </a:t>
                      </a:r>
                    </a:p>
                  </a:txBody>
                  <a:tcPr marL="36003" marR="36003" marT="35992" marB="3599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482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zh-CN" altLang="en-US" sz="16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停车设施选址模型的构建 	</a:t>
                      </a:r>
                    </a:p>
                  </a:txBody>
                  <a:tcPr marL="36003" marR="36003" marT="35992" marB="3599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815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zh-CN" altLang="en-US" sz="16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停车设施选址模型的求解，以及求解算法编写 </a:t>
                      </a:r>
                      <a:endParaRPr lang="zh-CN" altLang="en-US" sz="1800" b="0" i="0" u="none" strike="noStrike" kern="1200" baseline="0" dirty="0">
                        <a:solidFill>
                          <a:schemeClr val="tx1"/>
                        </a:solidFill>
                        <a:latin typeface="Calibri"/>
                        <a:ea typeface="+mn-ea"/>
                        <a:cs typeface="+mn-cs"/>
                      </a:endParaRPr>
                    </a:p>
                  </a:txBody>
                  <a:tcPr marL="36003" marR="36003" marT="35992" marB="3599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64632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zh-CN" altLang="en-US" sz="16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得出初步结论并与其他方法进行对比分析 </a:t>
                      </a:r>
                    </a:p>
                  </a:txBody>
                  <a:tcPr marL="36003" marR="36003" marT="35992" marB="3599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rPr>
                        <a:t>  </a:t>
                      </a: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9878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ts val="2500"/>
                        </a:lnSpc>
                        <a:spcBef>
                          <a:spcPct val="0"/>
                        </a:spcBef>
                        <a:spcAft>
                          <a:spcPct val="0"/>
                        </a:spcAft>
                        <a:buClrTx/>
                        <a:buSzTx/>
                        <a:buFontTx/>
                        <a:buNone/>
                        <a:tabLst/>
                      </a:pPr>
                      <a:r>
                        <a:rPr lang="zh-CN" altLang="en-US" sz="1600" b="1" kern="1200" dirty="0">
                          <a:solidFill>
                            <a:schemeClr val="tx1"/>
                          </a:solidFill>
                          <a:latin typeface="微软雅黑" panose="020B0503020204020204" pitchFamily="34" charset="-122"/>
                          <a:ea typeface="微软雅黑" panose="020B0503020204020204" pitchFamily="34" charset="-122"/>
                          <a:cs typeface="Aparajita" panose="020B0604020202020204" pitchFamily="34" charset="0"/>
                        </a:rPr>
                        <a:t>总结和整理研究成果，撰写毕业论文</a:t>
                      </a:r>
                    </a:p>
                  </a:txBody>
                  <a:tcPr marL="36003" marR="36003" marT="35992" marB="3599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36003" marR="36003" marT="35992" marB="3599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467A0"/>
                    </a:solidFill>
                  </a:tcPr>
                </a:tc>
                <a:extLst>
                  <a:ext uri="{0D108BD9-81ED-4DB2-BD59-A6C34878D82A}">
                    <a16:rowId xmlns:a16="http://schemas.microsoft.com/office/drawing/2014/main" val="10007"/>
                  </a:ext>
                </a:extLst>
              </a:tr>
            </a:tbl>
          </a:graphicData>
        </a:graphic>
      </p:graphicFrame>
      <p:sp>
        <p:nvSpPr>
          <p:cNvPr id="2" name="矩形 1">
            <a:extLst>
              <a:ext uri="{FF2B5EF4-FFF2-40B4-BE49-F238E27FC236}">
                <a16:creationId xmlns:a16="http://schemas.microsoft.com/office/drawing/2014/main" id="{D79C23C0-A7DC-4025-841F-E4C8A42F93E5}"/>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Tree>
    <p:extLst>
      <p:ext uri="{BB962C8B-B14F-4D97-AF65-F5344CB8AC3E}">
        <p14:creationId xmlns:p14="http://schemas.microsoft.com/office/powerpoint/2010/main" val="1397199753"/>
      </p:ext>
    </p:extLst>
  </p:cSld>
  <p:clrMapOvr>
    <a:masterClrMapping/>
  </p:clrMapOvr>
  <mc:AlternateContent xmlns:mc="http://schemas.openxmlformats.org/markup-compatibility/2006" xmlns:p14="http://schemas.microsoft.com/office/powerpoint/2010/main">
    <mc:Choice Requires="p14">
      <p:transition spd="slow" p14:dur="2000" advTm="2277"/>
    </mc:Choice>
    <mc:Fallback xmlns="">
      <p:transition spd="slow" advTm="227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18"/>
          <p:cNvSpPr txBox="1"/>
          <p:nvPr/>
        </p:nvSpPr>
        <p:spPr>
          <a:xfrm>
            <a:off x="1703247" y="2423794"/>
            <a:ext cx="12255500" cy="784822"/>
          </a:xfrm>
          <a:prstGeom prst="rect">
            <a:avLst/>
          </a:prstGeom>
          <a:noFill/>
        </p:spPr>
        <p:txBody>
          <a:bodyPr wrap="square" lIns="45711" tIns="22856" rIns="45711" bIns="22856"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32166"/>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rPr>
              <a:t>请各位老师批评指正！</a:t>
            </a:r>
            <a:endParaRPr kumimoji="0" lang="id-ID" sz="4800" b="1" i="0" u="none" strike="noStrike" kern="1200" cap="none" spc="0" normalizeH="0" baseline="0" noProof="0" dirty="0">
              <a:ln>
                <a:noFill/>
              </a:ln>
              <a:solidFill>
                <a:srgbClr val="032166"/>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12" name="图片 11" descr="1.jpg">
            <a:extLst>
              <a:ext uri="{FF2B5EF4-FFF2-40B4-BE49-F238E27FC236}">
                <a16:creationId xmlns:a16="http://schemas.microsoft.com/office/drawing/2014/main" id="{B6C59FDC-C362-445C-AC0B-708FF01C83B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77028" b="100000" l="0" r="100000"/>
                    </a14:imgEffect>
                    <a14:imgEffect>
                      <a14:artisticGlowEdges/>
                    </a14:imgEffect>
                    <a14:imgEffect>
                      <a14:colorTemperature colorTemp="11500"/>
                    </a14:imgEffect>
                    <a14:imgEffect>
                      <a14:saturation sat="305000"/>
                    </a14:imgEffect>
                    <a14:imgEffect>
                      <a14:brightnessContrast bright="79000" contrast="33000"/>
                    </a14:imgEffect>
                  </a14:imgLayer>
                </a14:imgProps>
              </a:ext>
              <a:ext uri="{28A0092B-C50C-407E-A947-70E740481C1C}">
                <a14:useLocalDpi xmlns:a14="http://schemas.microsoft.com/office/drawing/2010/main" val="0"/>
              </a:ext>
            </a:extLst>
          </a:blip>
          <a:srcRect t="78963"/>
          <a:stretch/>
        </p:blipFill>
        <p:spPr>
          <a:xfrm>
            <a:off x="-833121" y="5415280"/>
            <a:ext cx="13299707" cy="1442720"/>
          </a:xfrm>
          <a:prstGeom prst="rect">
            <a:avLst/>
          </a:prstGeom>
        </p:spPr>
      </p:pic>
      <p:cxnSp>
        <p:nvCxnSpPr>
          <p:cNvPr id="7" name="直接连接符 6">
            <a:extLst>
              <a:ext uri="{FF2B5EF4-FFF2-40B4-BE49-F238E27FC236}">
                <a16:creationId xmlns:a16="http://schemas.microsoft.com/office/drawing/2014/main" id="{8DC4DD38-A583-44B3-8EA2-FA9DCBBDFD97}"/>
              </a:ext>
            </a:extLst>
          </p:cNvPr>
          <p:cNvCxnSpPr>
            <a:cxnSpLocks/>
          </p:cNvCxnSpPr>
          <p:nvPr/>
        </p:nvCxnSpPr>
        <p:spPr>
          <a:xfrm>
            <a:off x="1811438" y="3343204"/>
            <a:ext cx="71580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8527E05-7F7F-4031-9BAE-7F6AF680E7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sp>
        <p:nvSpPr>
          <p:cNvPr id="5" name="TextBox 3">
            <a:extLst>
              <a:ext uri="{FF2B5EF4-FFF2-40B4-BE49-F238E27FC236}">
                <a16:creationId xmlns:a16="http://schemas.microsoft.com/office/drawing/2014/main" id="{011683B1-1EB6-4A12-A674-29EFF4703736}"/>
              </a:ext>
            </a:extLst>
          </p:cNvPr>
          <p:cNvSpPr txBox="1">
            <a:spLocks noChangeArrowheads="1"/>
          </p:cNvSpPr>
          <p:nvPr/>
        </p:nvSpPr>
        <p:spPr bwMode="auto">
          <a:xfrm>
            <a:off x="1703247" y="3449218"/>
            <a:ext cx="8677063" cy="128753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答辩人：于晓飞                    专业：交通运输工程</a:t>
            </a:r>
            <a:endParaRPr kumimoji="0" lang="en-US" altLang="zh-CN"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endParaRPr>
          </a:p>
          <a:p>
            <a:pPr defTabSz="457200" eaLnBrk="1" hangingPunct="1">
              <a:lnSpc>
                <a:spcPct val="150000"/>
              </a:lnSpc>
              <a:defRPr/>
            </a:pPr>
            <a:r>
              <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学   号：</a:t>
            </a:r>
            <a:r>
              <a:rPr kumimoji="0" lang="en-US" altLang="zh-CN"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ZY2013314             </a:t>
            </a:r>
            <a:r>
              <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导师：马晓磊                      </a:t>
            </a:r>
            <a:r>
              <a:rPr lang="zh-CN" altLang="en-US" b="1" dirty="0">
                <a:solidFill>
                  <a:srgbClr val="445469"/>
                </a:solidFill>
                <a:latin typeface="Arial" panose="020B0604020202020204" pitchFamily="34" charset="0"/>
              </a:rPr>
              <a:t>日期：</a:t>
            </a:r>
            <a:r>
              <a:rPr lang="en-US" altLang="zh-CN" b="1" dirty="0">
                <a:solidFill>
                  <a:srgbClr val="445469"/>
                </a:solidFill>
                <a:latin typeface="Arial" panose="020B0604020202020204" pitchFamily="34" charset="0"/>
              </a:rPr>
              <a:t>2021</a:t>
            </a:r>
            <a:r>
              <a:rPr lang="zh-CN" altLang="en-US" b="1" dirty="0">
                <a:solidFill>
                  <a:srgbClr val="445469"/>
                </a:solidFill>
                <a:latin typeface="Arial" panose="020B0604020202020204" pitchFamily="34" charset="0"/>
              </a:rPr>
              <a:t>年</a:t>
            </a:r>
            <a:r>
              <a:rPr lang="en-US" altLang="zh-CN" b="1" dirty="0">
                <a:solidFill>
                  <a:srgbClr val="445469"/>
                </a:solidFill>
                <a:latin typeface="Arial" panose="020B0604020202020204" pitchFamily="34" charset="0"/>
              </a:rPr>
              <a:t>11</a:t>
            </a:r>
            <a:r>
              <a:rPr lang="zh-CN" altLang="en-US" b="1" dirty="0">
                <a:solidFill>
                  <a:srgbClr val="445469"/>
                </a:solidFill>
                <a:latin typeface="Arial" panose="020B0604020202020204" pitchFamily="34" charset="0"/>
              </a:rPr>
              <a:t>月</a:t>
            </a:r>
            <a:r>
              <a:rPr lang="en-US" altLang="zh-CN" b="1" dirty="0">
                <a:solidFill>
                  <a:srgbClr val="445469"/>
                </a:solidFill>
                <a:latin typeface="Arial" panose="020B0604020202020204" pitchFamily="34" charset="0"/>
              </a:rPr>
              <a:t>24</a:t>
            </a:r>
            <a:r>
              <a:rPr lang="zh-CN" altLang="en-US" b="1" dirty="0">
                <a:solidFill>
                  <a:srgbClr val="445469"/>
                </a:solidFill>
                <a:latin typeface="Arial" panose="020B0604020202020204" pitchFamily="34" charset="0"/>
              </a:rPr>
              <a:t>日</a:t>
            </a:r>
            <a:endParaRPr lang="en-US" altLang="zh-CN" b="1" dirty="0">
              <a:solidFill>
                <a:srgbClr val="445469"/>
              </a:solidFill>
              <a:latin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endParaRPr>
          </a:p>
        </p:txBody>
      </p:sp>
      <p:sp>
        <p:nvSpPr>
          <p:cNvPr id="6" name="TextBox 3">
            <a:extLst>
              <a:ext uri="{FF2B5EF4-FFF2-40B4-BE49-F238E27FC236}">
                <a16:creationId xmlns:a16="http://schemas.microsoft.com/office/drawing/2014/main" id="{B6139B95-82A4-4660-9E51-E8E5A9D82E9B}"/>
              </a:ext>
            </a:extLst>
          </p:cNvPr>
          <p:cNvSpPr txBox="1">
            <a:spLocks noChangeArrowheads="1"/>
          </p:cNvSpPr>
          <p:nvPr/>
        </p:nvSpPr>
        <p:spPr bwMode="auto">
          <a:xfrm>
            <a:off x="1703247" y="1598028"/>
            <a:ext cx="5415337" cy="58041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5469"/>
                </a:solidFill>
                <a:effectLst/>
                <a:uLnTx/>
                <a:uFillTx/>
                <a:latin typeface="Arial" panose="020B0604020202020204" pitchFamily="34" charset="0"/>
                <a:ea typeface="+mn-ea"/>
                <a:cs typeface="+mn-cs"/>
              </a:rPr>
              <a:t>硕士开题答辩</a:t>
            </a:r>
          </a:p>
        </p:txBody>
      </p:sp>
    </p:spTree>
    <p:extLst>
      <p:ext uri="{BB962C8B-B14F-4D97-AF65-F5344CB8AC3E}">
        <p14:creationId xmlns:p14="http://schemas.microsoft.com/office/powerpoint/2010/main" val="1120925497"/>
      </p:ext>
    </p:extLst>
  </p:cSld>
  <p:clrMapOvr>
    <a:masterClrMapping/>
  </p:clrMapOvr>
  <mc:AlternateContent xmlns:mc="http://schemas.openxmlformats.org/markup-compatibility/2006" xmlns:p14="http://schemas.microsoft.com/office/powerpoint/2010/main">
    <mc:Choice Requires="p14">
      <p:transition spd="slow" p14:dur="2000" advTm="928"/>
    </mc:Choice>
    <mc:Fallback xmlns="">
      <p:transition spd="slow" advTm="9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C00000"/>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C0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C0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2464702521"/>
      </p:ext>
    </p:extLst>
  </p:cSld>
  <p:clrMapOvr>
    <a:masterClrMapping/>
  </p:clrMapOvr>
  <mc:AlternateContent xmlns:mc="http://schemas.openxmlformats.org/markup-compatibility/2006" xmlns:p14="http://schemas.microsoft.com/office/powerpoint/2010/main">
    <mc:Choice Requires="p14">
      <p:transition spd="slow" p14:dur="2000" advTm="504"/>
    </mc:Choice>
    <mc:Fallback xmlns="">
      <p:transition spd="slow" advTm="5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46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mn-ea"/>
              <a:cs typeface="+mn-cs"/>
            </a:endParaRPr>
          </a:p>
        </p:txBody>
      </p:sp>
      <p:sp>
        <p:nvSpPr>
          <p:cNvPr id="3"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微软雅黑 Light"/>
              <a:ea typeface="+mn-ea"/>
              <a:cs typeface="+mn-cs"/>
            </a:endParaRPr>
          </a:p>
        </p:txBody>
      </p:sp>
      <p:sp>
        <p:nvSpPr>
          <p:cNvPr id="8" name="文本框 7">
            <a:extLst>
              <a:ext uri="{FF2B5EF4-FFF2-40B4-BE49-F238E27FC236}">
                <a16:creationId xmlns:a16="http://schemas.microsoft.com/office/drawing/2014/main" id="{67CE8581-BF30-4374-AB9B-B34BA7A9A9EC}"/>
              </a:ext>
            </a:extLst>
          </p:cNvPr>
          <p:cNvSpPr txBox="1"/>
          <p:nvPr/>
        </p:nvSpPr>
        <p:spPr>
          <a:xfrm>
            <a:off x="410911" y="263010"/>
            <a:ext cx="72655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600" b="1" dirty="0">
                <a:solidFill>
                  <a:srgbClr val="032166"/>
                </a:solidFill>
                <a:effectLst>
                  <a:outerShdw blurRad="38100" dist="38100" dir="2700000" algn="tl">
                    <a:srgbClr val="000000">
                      <a:alpha val="43137"/>
                    </a:srgbClr>
                  </a:outerShdw>
                </a:effectLst>
                <a:latin typeface="+mj-ea"/>
                <a:ea typeface="+mj-ea"/>
              </a:rPr>
              <a:t>研究背景</a:t>
            </a:r>
          </a:p>
        </p:txBody>
      </p:sp>
      <p:sp>
        <p:nvSpPr>
          <p:cNvPr id="13" name="文本框 12">
            <a:extLst>
              <a:ext uri="{FF2B5EF4-FFF2-40B4-BE49-F238E27FC236}">
                <a16:creationId xmlns:a16="http://schemas.microsoft.com/office/drawing/2014/main" id="{6D6AE62C-EB69-4336-8377-925CC51F08B1}"/>
              </a:ext>
            </a:extLst>
          </p:cNvPr>
          <p:cNvSpPr txBox="1"/>
          <p:nvPr/>
        </p:nvSpPr>
        <p:spPr>
          <a:xfrm>
            <a:off x="221686" y="1206714"/>
            <a:ext cx="7454742" cy="461665"/>
          </a:xfrm>
          <a:prstGeom prst="rect">
            <a:avLst/>
          </a:prstGeom>
          <a:noFill/>
        </p:spPr>
        <p:txBody>
          <a:bodyPr wrap="square" rtlCol="0">
            <a:spAutoFit/>
          </a:bodyPr>
          <a:lstStyle/>
          <a:p>
            <a:r>
              <a:rPr lang="zh-CN" altLang="en-US" sz="2400" b="1" dirty="0">
                <a:solidFill>
                  <a:srgbClr val="C00000"/>
                </a:solidFill>
                <a:latin typeface="+mj-ea"/>
                <a:ea typeface="+mj-ea"/>
              </a:rPr>
              <a:t>停车现状分析：</a:t>
            </a:r>
            <a:endParaRPr lang="en-US" altLang="zh-CN" sz="2400" b="1" dirty="0">
              <a:solidFill>
                <a:srgbClr val="C00000"/>
              </a:solidFill>
              <a:latin typeface="+mj-ea"/>
              <a:ea typeface="+mj-ea"/>
            </a:endParaRPr>
          </a:p>
        </p:txBody>
      </p:sp>
      <p:pic>
        <p:nvPicPr>
          <p:cNvPr id="2" name="图片 1">
            <a:extLst>
              <a:ext uri="{FF2B5EF4-FFF2-40B4-BE49-F238E27FC236}">
                <a16:creationId xmlns:a16="http://schemas.microsoft.com/office/drawing/2014/main" id="{A2F2462B-E4E6-4EA6-97CF-7C3358E91B84}"/>
              </a:ext>
            </a:extLst>
          </p:cNvPr>
          <p:cNvPicPr>
            <a:picLocks noChangeAspect="1"/>
          </p:cNvPicPr>
          <p:nvPr/>
        </p:nvPicPr>
        <p:blipFill>
          <a:blip r:embed="rId4"/>
          <a:stretch>
            <a:fillRect/>
          </a:stretch>
        </p:blipFill>
        <p:spPr>
          <a:xfrm>
            <a:off x="221687" y="3148356"/>
            <a:ext cx="4741339" cy="3446634"/>
          </a:xfrm>
          <a:prstGeom prst="rect">
            <a:avLst/>
          </a:prstGeom>
        </p:spPr>
      </p:pic>
      <p:graphicFrame>
        <p:nvGraphicFramePr>
          <p:cNvPr id="4" name="对象 3">
            <a:extLst>
              <a:ext uri="{FF2B5EF4-FFF2-40B4-BE49-F238E27FC236}">
                <a16:creationId xmlns:a16="http://schemas.microsoft.com/office/drawing/2014/main" id="{361B4848-CF5B-4D98-A620-15A605A82211}"/>
              </a:ext>
            </a:extLst>
          </p:cNvPr>
          <p:cNvGraphicFramePr>
            <a:graphicFrameLocks noChangeAspect="1"/>
          </p:cNvGraphicFramePr>
          <p:nvPr>
            <p:extLst>
              <p:ext uri="{D42A27DB-BD31-4B8C-83A1-F6EECF244321}">
                <p14:modId xmlns:p14="http://schemas.microsoft.com/office/powerpoint/2010/main" val="667451032"/>
              </p:ext>
            </p:extLst>
          </p:nvPr>
        </p:nvGraphicFramePr>
        <p:xfrm>
          <a:off x="5670574" y="3044879"/>
          <a:ext cx="5848294" cy="3550111"/>
        </p:xfrm>
        <a:graphic>
          <a:graphicData uri="http://schemas.openxmlformats.org/presentationml/2006/ole">
            <mc:AlternateContent xmlns:mc="http://schemas.openxmlformats.org/markup-compatibility/2006">
              <mc:Choice xmlns:v="urn:schemas-microsoft-com:vml" Requires="v">
                <p:oleObj spid="_x0000_s4506" name="Visio" r:id="rId5" imgW="6229422" imgH="3781624" progId="Visio.Drawing.15">
                  <p:embed/>
                </p:oleObj>
              </mc:Choice>
              <mc:Fallback>
                <p:oleObj name="Visio" r:id="rId5" imgW="6229422" imgH="3781624" progId="Visio.Drawing.15">
                  <p:embed/>
                  <p:pic>
                    <p:nvPicPr>
                      <p:cNvPr id="0" name=""/>
                      <p:cNvPicPr/>
                      <p:nvPr/>
                    </p:nvPicPr>
                    <p:blipFill>
                      <a:blip r:embed="rId6"/>
                      <a:stretch>
                        <a:fillRect/>
                      </a:stretch>
                    </p:blipFill>
                    <p:spPr>
                      <a:xfrm>
                        <a:off x="5670574" y="3044879"/>
                        <a:ext cx="5848294" cy="3550111"/>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F6D6B272-72DC-442B-8431-4AE609D7FB3A}"/>
              </a:ext>
            </a:extLst>
          </p:cNvPr>
          <p:cNvSpPr/>
          <p:nvPr/>
        </p:nvSpPr>
        <p:spPr>
          <a:xfrm>
            <a:off x="221686" y="2558066"/>
            <a:ext cx="4741339" cy="369332"/>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机动车：</a:t>
            </a:r>
            <a:r>
              <a:rPr lang="en-US" altLang="zh-CN" b="1" dirty="0">
                <a:solidFill>
                  <a:schemeClr val="bg1"/>
                </a:solidFill>
                <a:latin typeface="微软雅黑" panose="020B0503020204020204" pitchFamily="34" charset="-122"/>
                <a:ea typeface="微软雅黑" panose="020B0503020204020204" pitchFamily="34" charset="-122"/>
              </a:rPr>
              <a:t>1.9-2.8</a:t>
            </a:r>
            <a:r>
              <a:rPr lang="zh-CN" altLang="en-US" b="1" dirty="0">
                <a:solidFill>
                  <a:schemeClr val="bg1"/>
                </a:solidFill>
                <a:latin typeface="微软雅黑" panose="020B0503020204020204" pitchFamily="34" charset="-122"/>
                <a:ea typeface="微软雅黑" panose="020B0503020204020204" pitchFamily="34" charset="-122"/>
              </a:rPr>
              <a:t>亿辆，停车位</a:t>
            </a:r>
            <a:r>
              <a:rPr lang="en-US" altLang="zh-CN" b="1" dirty="0">
                <a:solidFill>
                  <a:schemeClr val="bg1"/>
                </a:solidFill>
                <a:latin typeface="微软雅黑" panose="020B0503020204020204" pitchFamily="34" charset="-122"/>
                <a:ea typeface="微软雅黑" panose="020B0503020204020204" pitchFamily="34" charset="-122"/>
              </a:rPr>
              <a:t>0.7-1.2</a:t>
            </a:r>
            <a:r>
              <a:rPr lang="zh-CN" altLang="en-US" b="1" dirty="0">
                <a:solidFill>
                  <a:schemeClr val="bg1"/>
                </a:solidFill>
                <a:latin typeface="微软雅黑" panose="020B0503020204020204" pitchFamily="34" charset="-122"/>
                <a:ea typeface="微软雅黑" panose="020B0503020204020204" pitchFamily="34" charset="-122"/>
              </a:rPr>
              <a:t>亿个</a:t>
            </a:r>
          </a:p>
        </p:txBody>
      </p:sp>
      <p:sp>
        <p:nvSpPr>
          <p:cNvPr id="25" name="矩形 24">
            <a:extLst>
              <a:ext uri="{FF2B5EF4-FFF2-40B4-BE49-F238E27FC236}">
                <a16:creationId xmlns:a16="http://schemas.microsoft.com/office/drawing/2014/main" id="{4E5A825E-E4E7-45CB-8718-A9559A81B787}"/>
              </a:ext>
            </a:extLst>
          </p:cNvPr>
          <p:cNvSpPr/>
          <p:nvPr/>
        </p:nvSpPr>
        <p:spPr>
          <a:xfrm>
            <a:off x="5670574" y="2511271"/>
            <a:ext cx="5664535" cy="369332"/>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停车位数量增长不及汽车保有量上涨速度。</a:t>
            </a:r>
          </a:p>
        </p:txBody>
      </p:sp>
      <p:sp>
        <p:nvSpPr>
          <p:cNvPr id="11" name="矩形 10">
            <a:extLst>
              <a:ext uri="{FF2B5EF4-FFF2-40B4-BE49-F238E27FC236}">
                <a16:creationId xmlns:a16="http://schemas.microsoft.com/office/drawing/2014/main" id="{270AE23B-20BB-45B6-9785-7E3D4A5615AF}"/>
              </a:ext>
            </a:extLst>
          </p:cNvPr>
          <p:cNvSpPr/>
          <p:nvPr/>
        </p:nvSpPr>
        <p:spPr>
          <a:xfrm>
            <a:off x="221686" y="1630910"/>
            <a:ext cx="11677145" cy="777457"/>
          </a:xfrm>
          <a:prstGeom prst="rect">
            <a:avLst/>
          </a:prstGeom>
        </p:spPr>
        <p:txBody>
          <a:bodyPr wrap="square">
            <a:spAutoFit/>
          </a:bodyPr>
          <a:lstStyle/>
          <a:p>
            <a:pPr>
              <a:lnSpc>
                <a:spcPct val="130000"/>
              </a:lnSpc>
            </a:pPr>
            <a:r>
              <a:rPr lang="zh-CN" altLang="en-US" dirty="0">
                <a:latin typeface="+mj-lt"/>
              </a:rPr>
              <a:t>停车难，停车贵，停车乱一直是困扰国内城市经济发展的难题，造成城市停车矛盾的主要根源是停车空间的供需失衡以及停车规划的合理性等。</a:t>
            </a:r>
          </a:p>
        </p:txBody>
      </p:sp>
    </p:spTree>
    <p:extLst>
      <p:ext uri="{BB962C8B-B14F-4D97-AF65-F5344CB8AC3E}">
        <p14:creationId xmlns:p14="http://schemas.microsoft.com/office/powerpoint/2010/main" val="2259890149"/>
      </p:ext>
    </p:extLst>
  </p:cSld>
  <p:clrMapOvr>
    <a:masterClrMapping/>
  </p:clrMapOvr>
  <mc:AlternateContent xmlns:mc="http://schemas.openxmlformats.org/markup-compatibility/2006" xmlns:p14="http://schemas.microsoft.com/office/powerpoint/2010/main">
    <mc:Choice Requires="p14">
      <p:transition spd="slow" p14:dur="2000" advTm="719"/>
    </mc:Choice>
    <mc:Fallback xmlns="">
      <p:transition spd="slow" advTm="7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46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3"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微软雅黑 Light"/>
              <a:ea typeface="+mn-ea"/>
              <a:cs typeface="+mn-cs"/>
            </a:endParaRPr>
          </a:p>
        </p:txBody>
      </p:sp>
      <p:sp>
        <p:nvSpPr>
          <p:cNvPr id="21" name="文本框 20">
            <a:extLst>
              <a:ext uri="{FF2B5EF4-FFF2-40B4-BE49-F238E27FC236}">
                <a16:creationId xmlns:a16="http://schemas.microsoft.com/office/drawing/2014/main" id="{14FF111F-CA27-46F0-BC52-5743337C4699}"/>
              </a:ext>
            </a:extLst>
          </p:cNvPr>
          <p:cNvSpPr txBox="1"/>
          <p:nvPr/>
        </p:nvSpPr>
        <p:spPr>
          <a:xfrm>
            <a:off x="410911" y="263010"/>
            <a:ext cx="72655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600" b="1" dirty="0">
                <a:solidFill>
                  <a:srgbClr val="032166"/>
                </a:solidFill>
                <a:effectLst>
                  <a:outerShdw blurRad="38100" dist="38100" dir="2700000" algn="tl">
                    <a:srgbClr val="000000">
                      <a:alpha val="43137"/>
                    </a:srgbClr>
                  </a:outerShdw>
                </a:effectLst>
                <a:latin typeface="+mj-ea"/>
                <a:ea typeface="+mj-ea"/>
              </a:rPr>
              <a:t>研究背景</a:t>
            </a:r>
          </a:p>
        </p:txBody>
      </p:sp>
      <p:sp>
        <p:nvSpPr>
          <p:cNvPr id="22" name="矩形 21">
            <a:extLst>
              <a:ext uri="{FF2B5EF4-FFF2-40B4-BE49-F238E27FC236}">
                <a16:creationId xmlns:a16="http://schemas.microsoft.com/office/drawing/2014/main" id="{B6F78418-E341-4362-ADBD-1F1301A4FD25}"/>
              </a:ext>
            </a:extLst>
          </p:cNvPr>
          <p:cNvSpPr/>
          <p:nvPr/>
        </p:nvSpPr>
        <p:spPr bwMode="auto">
          <a:xfrm>
            <a:off x="250826" y="1514508"/>
            <a:ext cx="5540374" cy="5057029"/>
          </a:xfrm>
          <a:prstGeom prst="rect">
            <a:avLst/>
          </a:prstGeom>
          <a:noFill/>
          <a:ln w="28575" cap="flat" cmpd="sng" algn="ctr">
            <a:solidFill>
              <a:srgbClr val="2A638F"/>
            </a:solidFill>
            <a:prstDash val="lgDash"/>
            <a:round/>
            <a:headEnd type="none" w="med" len="med"/>
            <a:tailEnd type="none" w="med" len="med"/>
          </a:ln>
        </p:spPr>
        <p:txBody>
          <a:bodyPr wrap="none" anchor="ctr"/>
          <a:lstStyle/>
          <a:p>
            <a:pPr eaLnBrk="1" hangingPunct="1">
              <a:defRPr/>
            </a:pPr>
            <a:endParaRPr lang="zh-CN" altLang="en-US" sz="1400" dirty="0"/>
          </a:p>
        </p:txBody>
      </p:sp>
      <p:sp>
        <p:nvSpPr>
          <p:cNvPr id="23" name="文本框 40">
            <a:extLst>
              <a:ext uri="{FF2B5EF4-FFF2-40B4-BE49-F238E27FC236}">
                <a16:creationId xmlns:a16="http://schemas.microsoft.com/office/drawing/2014/main" id="{250D81A6-581B-4C8B-90F0-5FFDFABB6554}"/>
              </a:ext>
            </a:extLst>
          </p:cNvPr>
          <p:cNvSpPr txBox="1">
            <a:spLocks noChangeArrowheads="1"/>
          </p:cNvSpPr>
          <p:nvPr/>
        </p:nvSpPr>
        <p:spPr bwMode="auto">
          <a:xfrm>
            <a:off x="884823" y="1292185"/>
            <a:ext cx="3799275"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北京市同仁医院和北京医院</a:t>
            </a:r>
          </a:p>
        </p:txBody>
      </p:sp>
      <p:sp>
        <p:nvSpPr>
          <p:cNvPr id="25" name="矩形 24">
            <a:extLst>
              <a:ext uri="{FF2B5EF4-FFF2-40B4-BE49-F238E27FC236}">
                <a16:creationId xmlns:a16="http://schemas.microsoft.com/office/drawing/2014/main" id="{D5D8184E-3B90-4A31-8156-DFD0A44019E2}"/>
              </a:ext>
            </a:extLst>
          </p:cNvPr>
          <p:cNvSpPr/>
          <p:nvPr/>
        </p:nvSpPr>
        <p:spPr bwMode="auto">
          <a:xfrm>
            <a:off x="6369357" y="1514507"/>
            <a:ext cx="5302250" cy="5057029"/>
          </a:xfrm>
          <a:prstGeom prst="rect">
            <a:avLst/>
          </a:prstGeom>
          <a:noFill/>
          <a:ln w="28575" cap="flat" cmpd="sng" algn="ctr">
            <a:solidFill>
              <a:srgbClr val="2A638F"/>
            </a:solidFill>
            <a:prstDash val="lgDash"/>
            <a:round/>
            <a:headEnd type="none" w="med" len="med"/>
            <a:tailEnd type="none" w="med" len="med"/>
          </a:ln>
        </p:spPr>
        <p:txBody>
          <a:bodyPr wrap="none" anchor="ctr"/>
          <a:lstStyle/>
          <a:p>
            <a:pPr eaLnBrk="1" hangingPunct="1">
              <a:defRPr/>
            </a:pPr>
            <a:endParaRPr lang="zh-CN" altLang="en-US" sz="1400" dirty="0"/>
          </a:p>
        </p:txBody>
      </p:sp>
      <p:sp>
        <p:nvSpPr>
          <p:cNvPr id="26" name="文本框 40">
            <a:extLst>
              <a:ext uri="{FF2B5EF4-FFF2-40B4-BE49-F238E27FC236}">
                <a16:creationId xmlns:a16="http://schemas.microsoft.com/office/drawing/2014/main" id="{F3B34BB7-41F2-43BF-84F3-FCFFC82EA33F}"/>
              </a:ext>
            </a:extLst>
          </p:cNvPr>
          <p:cNvSpPr txBox="1">
            <a:spLocks noChangeArrowheads="1"/>
          </p:cNvSpPr>
          <p:nvPr/>
        </p:nvSpPr>
        <p:spPr bwMode="auto">
          <a:xfrm>
            <a:off x="7193267" y="1310661"/>
            <a:ext cx="3799275"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中关村地铁站附近</a:t>
            </a:r>
          </a:p>
        </p:txBody>
      </p:sp>
      <p:sp>
        <p:nvSpPr>
          <p:cNvPr id="28" name="文本框 27">
            <a:extLst>
              <a:ext uri="{FF2B5EF4-FFF2-40B4-BE49-F238E27FC236}">
                <a16:creationId xmlns:a16="http://schemas.microsoft.com/office/drawing/2014/main" id="{EAA66CDC-D0CB-477F-B411-3FB23ED00F98}"/>
              </a:ext>
            </a:extLst>
          </p:cNvPr>
          <p:cNvSpPr txBox="1"/>
          <p:nvPr/>
        </p:nvSpPr>
        <p:spPr>
          <a:xfrm>
            <a:off x="282203" y="2689181"/>
            <a:ext cx="5040885"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chemeClr val="tx1">
                    <a:lumMod val="50000"/>
                  </a:schemeClr>
                </a:solidFill>
                <a:latin typeface="+mj-ea"/>
                <a:ea typeface="+mj-ea"/>
              </a:rPr>
              <a:t>两院每天门急诊量达</a:t>
            </a:r>
            <a:r>
              <a:rPr lang="en-US" altLang="zh-CN" sz="2000" dirty="0">
                <a:solidFill>
                  <a:srgbClr val="FF0000"/>
                </a:solidFill>
                <a:latin typeface="+mj-ea"/>
                <a:ea typeface="+mj-ea"/>
              </a:rPr>
              <a:t>7000</a:t>
            </a:r>
            <a:r>
              <a:rPr lang="zh-CN" altLang="en-US" sz="2000" dirty="0">
                <a:solidFill>
                  <a:srgbClr val="FF0000"/>
                </a:solidFill>
                <a:latin typeface="+mj-ea"/>
                <a:ea typeface="+mj-ea"/>
              </a:rPr>
              <a:t>至</a:t>
            </a:r>
            <a:r>
              <a:rPr lang="en-US" altLang="zh-CN" sz="2000" dirty="0">
                <a:solidFill>
                  <a:srgbClr val="FF0000"/>
                </a:solidFill>
                <a:latin typeface="+mj-ea"/>
                <a:ea typeface="+mj-ea"/>
              </a:rPr>
              <a:t>1.5</a:t>
            </a:r>
            <a:r>
              <a:rPr lang="zh-CN" altLang="en-US" sz="2000" dirty="0">
                <a:solidFill>
                  <a:srgbClr val="FF0000"/>
                </a:solidFill>
                <a:latin typeface="+mj-ea"/>
                <a:ea typeface="+mj-ea"/>
              </a:rPr>
              <a:t>万</a:t>
            </a:r>
            <a:r>
              <a:rPr lang="zh-CN" altLang="en-US" sz="2000" dirty="0">
                <a:solidFill>
                  <a:schemeClr val="tx1">
                    <a:lumMod val="50000"/>
                  </a:schemeClr>
                </a:solidFill>
                <a:latin typeface="+mj-ea"/>
                <a:ea typeface="+mj-ea"/>
              </a:rPr>
              <a:t>人次</a:t>
            </a:r>
          </a:p>
        </p:txBody>
      </p:sp>
      <p:sp>
        <p:nvSpPr>
          <p:cNvPr id="29" name="文本框 28">
            <a:extLst>
              <a:ext uri="{FF2B5EF4-FFF2-40B4-BE49-F238E27FC236}">
                <a16:creationId xmlns:a16="http://schemas.microsoft.com/office/drawing/2014/main" id="{2F54228D-3711-4EEE-8616-20870C1BCBC3}"/>
              </a:ext>
            </a:extLst>
          </p:cNvPr>
          <p:cNvSpPr txBox="1"/>
          <p:nvPr/>
        </p:nvSpPr>
        <p:spPr>
          <a:xfrm>
            <a:off x="293167" y="1862335"/>
            <a:ext cx="4839549"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chemeClr val="tx1">
                    <a:lumMod val="50000"/>
                  </a:schemeClr>
                </a:solidFill>
                <a:latin typeface="+mj-ea"/>
                <a:ea typeface="+mj-ea"/>
              </a:rPr>
              <a:t>同仁医院停车位</a:t>
            </a:r>
            <a:r>
              <a:rPr lang="en-US" altLang="zh-CN" sz="2000" dirty="0">
                <a:solidFill>
                  <a:srgbClr val="FF0000"/>
                </a:solidFill>
                <a:latin typeface="+mj-ea"/>
                <a:ea typeface="+mj-ea"/>
              </a:rPr>
              <a:t>246</a:t>
            </a:r>
            <a:r>
              <a:rPr lang="zh-CN" altLang="en-US" sz="2000" dirty="0">
                <a:solidFill>
                  <a:schemeClr val="tx1">
                    <a:lumMod val="50000"/>
                  </a:schemeClr>
                </a:solidFill>
                <a:latin typeface="+mj-ea"/>
                <a:ea typeface="+mj-ea"/>
              </a:rPr>
              <a:t>个，北京医院</a:t>
            </a:r>
            <a:r>
              <a:rPr lang="en-US" altLang="zh-CN" sz="2000" dirty="0">
                <a:solidFill>
                  <a:srgbClr val="FF0000"/>
                </a:solidFill>
                <a:latin typeface="+mj-ea"/>
                <a:ea typeface="+mj-ea"/>
              </a:rPr>
              <a:t>51</a:t>
            </a:r>
            <a:r>
              <a:rPr lang="zh-CN" altLang="en-US" sz="2000" dirty="0">
                <a:solidFill>
                  <a:schemeClr val="tx1">
                    <a:lumMod val="50000"/>
                  </a:schemeClr>
                </a:solidFill>
                <a:latin typeface="+mj-ea"/>
                <a:ea typeface="+mj-ea"/>
              </a:rPr>
              <a:t>个</a:t>
            </a:r>
          </a:p>
        </p:txBody>
      </p:sp>
      <p:pic>
        <p:nvPicPr>
          <p:cNvPr id="31" name="图片 30">
            <a:extLst>
              <a:ext uri="{FF2B5EF4-FFF2-40B4-BE49-F238E27FC236}">
                <a16:creationId xmlns:a16="http://schemas.microsoft.com/office/drawing/2014/main" id="{ED1D17B1-FE00-40AC-8E19-CED3E12B8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69" y="3306940"/>
            <a:ext cx="4803106" cy="3109510"/>
          </a:xfrm>
          <a:prstGeom prst="rect">
            <a:avLst/>
          </a:prstGeom>
        </p:spPr>
      </p:pic>
      <p:sp>
        <p:nvSpPr>
          <p:cNvPr id="13" name="箭头: 右弧形 12">
            <a:extLst>
              <a:ext uri="{FF2B5EF4-FFF2-40B4-BE49-F238E27FC236}">
                <a16:creationId xmlns:a16="http://schemas.microsoft.com/office/drawing/2014/main" id="{9F54A66D-6C07-489F-BEDB-317185E0B0B3}"/>
              </a:ext>
            </a:extLst>
          </p:cNvPr>
          <p:cNvSpPr/>
          <p:nvPr/>
        </p:nvSpPr>
        <p:spPr>
          <a:xfrm>
            <a:off x="5085825" y="1930964"/>
            <a:ext cx="530954" cy="1062436"/>
          </a:xfrm>
          <a:prstGeom prst="curvedLeftArrow">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文本框 17">
            <a:extLst>
              <a:ext uri="{FF2B5EF4-FFF2-40B4-BE49-F238E27FC236}">
                <a16:creationId xmlns:a16="http://schemas.microsoft.com/office/drawing/2014/main" id="{020579CB-45B6-4C7E-883E-21266DEAD41B}"/>
              </a:ext>
            </a:extLst>
          </p:cNvPr>
          <p:cNvSpPr txBox="1"/>
          <p:nvPr/>
        </p:nvSpPr>
        <p:spPr>
          <a:xfrm>
            <a:off x="4466145" y="2242414"/>
            <a:ext cx="1279219" cy="369332"/>
          </a:xfrm>
          <a:prstGeom prst="rect">
            <a:avLst/>
          </a:prstGeom>
          <a:noFill/>
        </p:spPr>
        <p:txBody>
          <a:bodyPr wrap="square" rtlCol="0">
            <a:spAutoFit/>
          </a:bodyPr>
          <a:lstStyle/>
          <a:p>
            <a:r>
              <a:rPr lang="zh-CN" altLang="en-US" b="1" dirty="0">
                <a:solidFill>
                  <a:srgbClr val="C00000"/>
                </a:solidFill>
                <a:latin typeface="+mj-ea"/>
                <a:ea typeface="+mj-ea"/>
              </a:rPr>
              <a:t>无法满足</a:t>
            </a:r>
          </a:p>
        </p:txBody>
      </p:sp>
      <p:pic>
        <p:nvPicPr>
          <p:cNvPr id="34" name="图片 33">
            <a:extLst>
              <a:ext uri="{FF2B5EF4-FFF2-40B4-BE49-F238E27FC236}">
                <a16:creationId xmlns:a16="http://schemas.microsoft.com/office/drawing/2014/main" id="{98394769-0CBE-4565-85B7-80086BF61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902" y="3146190"/>
            <a:ext cx="5058873" cy="3330593"/>
          </a:xfrm>
          <a:prstGeom prst="rect">
            <a:avLst/>
          </a:prstGeom>
        </p:spPr>
      </p:pic>
      <p:sp>
        <p:nvSpPr>
          <p:cNvPr id="38" name="文本框 37">
            <a:extLst>
              <a:ext uri="{FF2B5EF4-FFF2-40B4-BE49-F238E27FC236}">
                <a16:creationId xmlns:a16="http://schemas.microsoft.com/office/drawing/2014/main" id="{9D63B5FE-1C6C-4979-9D2C-B68931CFF48B}"/>
              </a:ext>
            </a:extLst>
          </p:cNvPr>
          <p:cNvSpPr txBox="1"/>
          <p:nvPr/>
        </p:nvSpPr>
        <p:spPr>
          <a:xfrm>
            <a:off x="7005147" y="1862335"/>
            <a:ext cx="4714016"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chemeClr val="tx1">
                    <a:lumMod val="50000"/>
                  </a:schemeClr>
                </a:solidFill>
                <a:latin typeface="+mj-ea"/>
                <a:ea typeface="+mj-ea"/>
              </a:rPr>
              <a:t>邮局北楼附近的地面停车场仅有</a:t>
            </a:r>
            <a:r>
              <a:rPr lang="en-US" altLang="zh-CN" sz="2000" dirty="0">
                <a:solidFill>
                  <a:srgbClr val="FF0000"/>
                </a:solidFill>
                <a:latin typeface="+mj-ea"/>
                <a:ea typeface="+mj-ea"/>
              </a:rPr>
              <a:t>42</a:t>
            </a:r>
            <a:r>
              <a:rPr lang="zh-CN" altLang="en-US" sz="2000" dirty="0">
                <a:solidFill>
                  <a:schemeClr val="tx1">
                    <a:lumMod val="50000"/>
                  </a:schemeClr>
                </a:solidFill>
                <a:latin typeface="+mj-ea"/>
                <a:ea typeface="+mj-ea"/>
              </a:rPr>
              <a:t>个</a:t>
            </a:r>
          </a:p>
        </p:txBody>
      </p:sp>
      <p:sp>
        <p:nvSpPr>
          <p:cNvPr id="39" name="文本框 38">
            <a:extLst>
              <a:ext uri="{FF2B5EF4-FFF2-40B4-BE49-F238E27FC236}">
                <a16:creationId xmlns:a16="http://schemas.microsoft.com/office/drawing/2014/main" id="{29925D43-0F54-4B02-AF9D-AA23E47302FB}"/>
              </a:ext>
            </a:extLst>
          </p:cNvPr>
          <p:cNvSpPr txBox="1"/>
          <p:nvPr/>
        </p:nvSpPr>
        <p:spPr>
          <a:xfrm>
            <a:off x="7026007" y="2753847"/>
            <a:ext cx="4714016"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chemeClr val="tx1">
                    <a:lumMod val="50000"/>
                  </a:schemeClr>
                </a:solidFill>
                <a:latin typeface="+mj-ea"/>
                <a:ea typeface="+mj-ea"/>
              </a:rPr>
              <a:t>费用高，每小时</a:t>
            </a:r>
            <a:r>
              <a:rPr lang="en-US" altLang="zh-CN" sz="2000" dirty="0">
                <a:solidFill>
                  <a:srgbClr val="FF0000"/>
                </a:solidFill>
                <a:latin typeface="+mj-ea"/>
                <a:ea typeface="+mj-ea"/>
              </a:rPr>
              <a:t>6</a:t>
            </a:r>
            <a:r>
              <a:rPr lang="zh-CN" altLang="en-US" sz="2000" dirty="0">
                <a:solidFill>
                  <a:schemeClr val="tx1">
                    <a:lumMod val="50000"/>
                  </a:schemeClr>
                </a:solidFill>
                <a:latin typeface="+mj-ea"/>
                <a:ea typeface="+mj-ea"/>
              </a:rPr>
              <a:t>元，年卡</a:t>
            </a:r>
            <a:r>
              <a:rPr lang="en-US" altLang="zh-CN" sz="2000" dirty="0">
                <a:solidFill>
                  <a:srgbClr val="FF0000"/>
                </a:solidFill>
                <a:latin typeface="+mj-ea"/>
                <a:ea typeface="+mj-ea"/>
              </a:rPr>
              <a:t>6500</a:t>
            </a:r>
            <a:r>
              <a:rPr lang="zh-CN" altLang="en-US" sz="2000" dirty="0">
                <a:solidFill>
                  <a:schemeClr val="tx1">
                    <a:lumMod val="50000"/>
                  </a:schemeClr>
                </a:solidFill>
                <a:latin typeface="+mj-ea"/>
                <a:ea typeface="+mj-ea"/>
              </a:rPr>
              <a:t>元。</a:t>
            </a:r>
          </a:p>
        </p:txBody>
      </p:sp>
      <p:sp>
        <p:nvSpPr>
          <p:cNvPr id="32" name="箭头: 左弧形 31">
            <a:extLst>
              <a:ext uri="{FF2B5EF4-FFF2-40B4-BE49-F238E27FC236}">
                <a16:creationId xmlns:a16="http://schemas.microsoft.com/office/drawing/2014/main" id="{9ABA73F1-49E8-449D-B187-00D3BCDED402}"/>
              </a:ext>
            </a:extLst>
          </p:cNvPr>
          <p:cNvSpPr/>
          <p:nvPr/>
        </p:nvSpPr>
        <p:spPr>
          <a:xfrm>
            <a:off x="6474193" y="1991668"/>
            <a:ext cx="530954" cy="1067574"/>
          </a:xfrm>
          <a:prstGeom prst="curvedRightArrow">
            <a:avLst/>
          </a:prstGeom>
          <a:solidFill>
            <a:srgbClr val="146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65222501-FEB8-480B-B797-C79B283D1437}"/>
              </a:ext>
            </a:extLst>
          </p:cNvPr>
          <p:cNvSpPr txBox="1"/>
          <p:nvPr/>
        </p:nvSpPr>
        <p:spPr>
          <a:xfrm>
            <a:off x="6652632" y="2285456"/>
            <a:ext cx="1861640" cy="369332"/>
          </a:xfrm>
          <a:prstGeom prst="rect">
            <a:avLst/>
          </a:prstGeom>
          <a:noFill/>
        </p:spPr>
        <p:txBody>
          <a:bodyPr wrap="square" rtlCol="0">
            <a:spAutoFit/>
          </a:bodyPr>
          <a:lstStyle/>
          <a:p>
            <a:r>
              <a:rPr lang="zh-CN" altLang="en-US" b="1" dirty="0">
                <a:solidFill>
                  <a:srgbClr val="C00000"/>
                </a:solidFill>
                <a:latin typeface="+mj-ea"/>
                <a:ea typeface="+mj-ea"/>
              </a:rPr>
              <a:t>停车难，停车贵</a:t>
            </a:r>
          </a:p>
        </p:txBody>
      </p:sp>
    </p:spTree>
    <p:extLst>
      <p:ext uri="{BB962C8B-B14F-4D97-AF65-F5344CB8AC3E}">
        <p14:creationId xmlns:p14="http://schemas.microsoft.com/office/powerpoint/2010/main" val="3897274631"/>
      </p:ext>
    </p:extLst>
  </p:cSld>
  <p:clrMapOvr>
    <a:masterClrMapping/>
  </p:clrMapOvr>
  <mc:AlternateContent xmlns:mc="http://schemas.openxmlformats.org/markup-compatibility/2006" xmlns:p14="http://schemas.microsoft.com/office/powerpoint/2010/main">
    <mc:Choice Requires="p14">
      <p:transition spd="slow" p14:dur="2000" advTm="599"/>
    </mc:Choice>
    <mc:Fallback xmlns="">
      <p:transition spd="slow" advTm="5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E9D83A5-F376-4D8F-9CD5-2CBCD45AE54C}"/>
              </a:ext>
            </a:extLst>
          </p:cNvPr>
          <p:cNvSpPr/>
          <p:nvPr/>
        </p:nvSpPr>
        <p:spPr>
          <a:xfrm>
            <a:off x="138437" y="1857122"/>
            <a:ext cx="11642651" cy="2522844"/>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46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mn-ea"/>
              <a:cs typeface="+mn-cs"/>
            </a:endParaRPr>
          </a:p>
        </p:txBody>
      </p:sp>
      <p:sp>
        <p:nvSpPr>
          <p:cNvPr id="3"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微软雅黑 Light"/>
              <a:ea typeface="+mn-ea"/>
              <a:cs typeface="+mn-cs"/>
            </a:endParaRPr>
          </a:p>
        </p:txBody>
      </p:sp>
      <p:sp>
        <p:nvSpPr>
          <p:cNvPr id="17" name="文本框 16">
            <a:extLst>
              <a:ext uri="{FF2B5EF4-FFF2-40B4-BE49-F238E27FC236}">
                <a16:creationId xmlns:a16="http://schemas.microsoft.com/office/drawing/2014/main" id="{C4E9D5D0-2BE0-4B24-BE13-9CE5BDBD2B13}"/>
              </a:ext>
            </a:extLst>
          </p:cNvPr>
          <p:cNvSpPr txBox="1"/>
          <p:nvPr/>
        </p:nvSpPr>
        <p:spPr>
          <a:xfrm>
            <a:off x="204246" y="1194799"/>
            <a:ext cx="7454742" cy="769441"/>
          </a:xfrm>
          <a:prstGeom prst="rect">
            <a:avLst/>
          </a:prstGeom>
          <a:noFill/>
        </p:spPr>
        <p:txBody>
          <a:bodyPr wrap="square" rtlCol="0">
            <a:spAutoFit/>
          </a:bodyPr>
          <a:lstStyle/>
          <a:p>
            <a:r>
              <a:rPr lang="zh-CN" altLang="en-US" sz="2400" b="1" dirty="0">
                <a:solidFill>
                  <a:srgbClr val="C00000"/>
                </a:solidFill>
                <a:latin typeface="+mj-ea"/>
                <a:ea typeface="+mj-ea"/>
              </a:rPr>
              <a:t>数据驱动方法在解决停车难题中的应用：</a:t>
            </a:r>
            <a:endParaRPr lang="en-US" altLang="zh-CN" sz="2400" b="1" dirty="0">
              <a:solidFill>
                <a:srgbClr val="C00000"/>
              </a:solidFill>
              <a:latin typeface="+mj-ea"/>
              <a:ea typeface="+mj-ea"/>
            </a:endParaRPr>
          </a:p>
          <a:p>
            <a:endParaRPr lang="zh-CN" altLang="en-US" sz="2000" dirty="0">
              <a:solidFill>
                <a:srgbClr val="C00000"/>
              </a:solidFill>
              <a:latin typeface="+mj-ea"/>
              <a:ea typeface="+mj-ea"/>
            </a:endParaRPr>
          </a:p>
        </p:txBody>
      </p:sp>
      <p:sp>
        <p:nvSpPr>
          <p:cNvPr id="16" name="文本框 15">
            <a:extLst>
              <a:ext uri="{FF2B5EF4-FFF2-40B4-BE49-F238E27FC236}">
                <a16:creationId xmlns:a16="http://schemas.microsoft.com/office/drawing/2014/main" id="{0793F949-B6D7-4116-8F34-64DC8C882B82}"/>
              </a:ext>
            </a:extLst>
          </p:cNvPr>
          <p:cNvSpPr txBox="1"/>
          <p:nvPr/>
        </p:nvSpPr>
        <p:spPr>
          <a:xfrm>
            <a:off x="410911" y="263010"/>
            <a:ext cx="72655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600" b="1" dirty="0">
                <a:solidFill>
                  <a:srgbClr val="032166"/>
                </a:solidFill>
                <a:effectLst>
                  <a:outerShdw blurRad="38100" dist="38100" dir="2700000" algn="tl">
                    <a:srgbClr val="000000">
                      <a:alpha val="43137"/>
                    </a:srgbClr>
                  </a:outerShdw>
                </a:effectLst>
                <a:latin typeface="+mj-ea"/>
                <a:ea typeface="+mj-ea"/>
              </a:rPr>
              <a:t>研究背景</a:t>
            </a:r>
          </a:p>
        </p:txBody>
      </p:sp>
      <p:pic>
        <p:nvPicPr>
          <p:cNvPr id="4" name="图片 3">
            <a:extLst>
              <a:ext uri="{FF2B5EF4-FFF2-40B4-BE49-F238E27FC236}">
                <a16:creationId xmlns:a16="http://schemas.microsoft.com/office/drawing/2014/main" id="{4BB6CC9F-7095-4DA2-B9E8-52D3B1530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58" y="2842493"/>
            <a:ext cx="2278912" cy="1458232"/>
          </a:xfrm>
          <a:prstGeom prst="rect">
            <a:avLst/>
          </a:prstGeom>
        </p:spPr>
      </p:pic>
      <p:pic>
        <p:nvPicPr>
          <p:cNvPr id="7" name="图片 6">
            <a:extLst>
              <a:ext uri="{FF2B5EF4-FFF2-40B4-BE49-F238E27FC236}">
                <a16:creationId xmlns:a16="http://schemas.microsoft.com/office/drawing/2014/main" id="{3FC3D4C9-CCE0-4FFC-83D8-A6ED0536A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315" y="2840195"/>
            <a:ext cx="1923582" cy="1443106"/>
          </a:xfrm>
          <a:prstGeom prst="rect">
            <a:avLst/>
          </a:prstGeom>
        </p:spPr>
      </p:pic>
      <p:pic>
        <p:nvPicPr>
          <p:cNvPr id="9" name="图片 8">
            <a:extLst>
              <a:ext uri="{FF2B5EF4-FFF2-40B4-BE49-F238E27FC236}">
                <a16:creationId xmlns:a16="http://schemas.microsoft.com/office/drawing/2014/main" id="{E28B42F8-8340-4C43-810A-F3F3086EC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816" y="2804030"/>
            <a:ext cx="2190307" cy="1456554"/>
          </a:xfrm>
          <a:prstGeom prst="rect">
            <a:avLst/>
          </a:prstGeom>
        </p:spPr>
      </p:pic>
      <p:pic>
        <p:nvPicPr>
          <p:cNvPr id="12" name="图片 11">
            <a:extLst>
              <a:ext uri="{FF2B5EF4-FFF2-40B4-BE49-F238E27FC236}">
                <a16:creationId xmlns:a16="http://schemas.microsoft.com/office/drawing/2014/main" id="{5618CC24-775E-4009-95A9-6DF549E0B6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917" y="2794169"/>
            <a:ext cx="1961486" cy="1445465"/>
          </a:xfrm>
          <a:prstGeom prst="rect">
            <a:avLst/>
          </a:prstGeom>
        </p:spPr>
      </p:pic>
      <p:sp>
        <p:nvSpPr>
          <p:cNvPr id="24" name="文本框 40">
            <a:extLst>
              <a:ext uri="{FF2B5EF4-FFF2-40B4-BE49-F238E27FC236}">
                <a16:creationId xmlns:a16="http://schemas.microsoft.com/office/drawing/2014/main" id="{56E0C804-3F1A-4F4C-BB66-16836EA0B732}"/>
              </a:ext>
            </a:extLst>
          </p:cNvPr>
          <p:cNvSpPr txBox="1">
            <a:spLocks noChangeArrowheads="1"/>
          </p:cNvSpPr>
          <p:nvPr/>
        </p:nvSpPr>
        <p:spPr bwMode="auto">
          <a:xfrm>
            <a:off x="132342" y="1665075"/>
            <a:ext cx="3799275"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交通大数据的发展</a:t>
            </a:r>
          </a:p>
        </p:txBody>
      </p:sp>
      <p:sp>
        <p:nvSpPr>
          <p:cNvPr id="14" name="文本框 13">
            <a:extLst>
              <a:ext uri="{FF2B5EF4-FFF2-40B4-BE49-F238E27FC236}">
                <a16:creationId xmlns:a16="http://schemas.microsoft.com/office/drawing/2014/main" id="{E2F60B61-D530-4F57-9A1C-CC14DEF632BD}"/>
              </a:ext>
            </a:extLst>
          </p:cNvPr>
          <p:cNvSpPr txBox="1"/>
          <p:nvPr/>
        </p:nvSpPr>
        <p:spPr>
          <a:xfrm>
            <a:off x="221688" y="2083224"/>
            <a:ext cx="11142589" cy="1139351"/>
          </a:xfrm>
          <a:prstGeom prst="rect">
            <a:avLst/>
          </a:prstGeom>
          <a:noFill/>
        </p:spPr>
        <p:txBody>
          <a:bodyPr wrap="square" rtlCol="0">
            <a:spAutoFit/>
          </a:bodyPr>
          <a:lstStyle/>
          <a:p>
            <a:pPr>
              <a:lnSpc>
                <a:spcPct val="130000"/>
              </a:lnSpc>
            </a:pPr>
            <a:r>
              <a:rPr lang="zh-CN" altLang="en-US" dirty="0">
                <a:solidFill>
                  <a:srgbClr val="222222"/>
                </a:solidFill>
                <a:latin typeface="+mj-ea"/>
                <a:ea typeface="+mj-ea"/>
              </a:rPr>
              <a:t>当前数据的存储与处理技术的日渐成熟使得交通系统的数据量在不断增加。对于大数据的</a:t>
            </a:r>
            <a:r>
              <a:rPr lang="zh-CN" altLang="en-US" b="1" dirty="0">
                <a:solidFill>
                  <a:srgbClr val="FF0000"/>
                </a:solidFill>
                <a:latin typeface="+mj-ea"/>
                <a:ea typeface="+mj-ea"/>
              </a:rPr>
              <a:t>挖掘和处理</a:t>
            </a:r>
            <a:r>
              <a:rPr lang="zh-CN" altLang="en-US" dirty="0">
                <a:solidFill>
                  <a:srgbClr val="222222"/>
                </a:solidFill>
                <a:latin typeface="+mj-ea"/>
                <a:ea typeface="+mj-ea"/>
              </a:rPr>
              <a:t>手段也在发生着重要变化。</a:t>
            </a:r>
            <a:endParaRPr lang="en-US" altLang="zh-CN" dirty="0">
              <a:solidFill>
                <a:srgbClr val="222222"/>
              </a:solidFill>
              <a:latin typeface="+mj-ea"/>
              <a:ea typeface="+mj-ea"/>
            </a:endParaRPr>
          </a:p>
          <a:p>
            <a:pPr>
              <a:lnSpc>
                <a:spcPct val="130000"/>
              </a:lnSpc>
            </a:pPr>
            <a:endParaRPr lang="zh-CN" altLang="en-US" dirty="0"/>
          </a:p>
        </p:txBody>
      </p:sp>
      <p:sp>
        <p:nvSpPr>
          <p:cNvPr id="27" name="矩形 26">
            <a:extLst>
              <a:ext uri="{FF2B5EF4-FFF2-40B4-BE49-F238E27FC236}">
                <a16:creationId xmlns:a16="http://schemas.microsoft.com/office/drawing/2014/main" id="{E37324A5-7E5F-4A3F-B812-9DE0B1FDF1B8}"/>
              </a:ext>
            </a:extLst>
          </p:cNvPr>
          <p:cNvSpPr/>
          <p:nvPr/>
        </p:nvSpPr>
        <p:spPr>
          <a:xfrm>
            <a:off x="138438" y="4674194"/>
            <a:ext cx="11642650" cy="2109986"/>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40">
            <a:extLst>
              <a:ext uri="{FF2B5EF4-FFF2-40B4-BE49-F238E27FC236}">
                <a16:creationId xmlns:a16="http://schemas.microsoft.com/office/drawing/2014/main" id="{C4FE5227-2178-4E1C-87E1-8B426D6E1FCE}"/>
              </a:ext>
            </a:extLst>
          </p:cNvPr>
          <p:cNvSpPr txBox="1">
            <a:spLocks noChangeArrowheads="1"/>
          </p:cNvSpPr>
          <p:nvPr/>
        </p:nvSpPr>
        <p:spPr bwMode="auto">
          <a:xfrm>
            <a:off x="132341" y="4469399"/>
            <a:ext cx="3799275"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数据驱动进行停车设施选址</a:t>
            </a:r>
          </a:p>
        </p:txBody>
      </p:sp>
      <p:pic>
        <p:nvPicPr>
          <p:cNvPr id="18" name="图片 17">
            <a:extLst>
              <a:ext uri="{FF2B5EF4-FFF2-40B4-BE49-F238E27FC236}">
                <a16:creationId xmlns:a16="http://schemas.microsoft.com/office/drawing/2014/main" id="{4B99B48A-8D4C-4B99-BA08-1D778DFD66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2483" y="5287347"/>
            <a:ext cx="2221502" cy="1451381"/>
          </a:xfrm>
          <a:prstGeom prst="rect">
            <a:avLst/>
          </a:prstGeom>
        </p:spPr>
      </p:pic>
      <p:pic>
        <p:nvPicPr>
          <p:cNvPr id="22" name="图片 21">
            <a:extLst>
              <a:ext uri="{FF2B5EF4-FFF2-40B4-BE49-F238E27FC236}">
                <a16:creationId xmlns:a16="http://schemas.microsoft.com/office/drawing/2014/main" id="{133D999A-3FF2-4128-901C-50D9327F21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4117" y="5261913"/>
            <a:ext cx="1989046" cy="1451381"/>
          </a:xfrm>
          <a:prstGeom prst="rect">
            <a:avLst/>
          </a:prstGeom>
        </p:spPr>
      </p:pic>
      <p:pic>
        <p:nvPicPr>
          <p:cNvPr id="30" name="图片 29">
            <a:extLst>
              <a:ext uri="{FF2B5EF4-FFF2-40B4-BE49-F238E27FC236}">
                <a16:creationId xmlns:a16="http://schemas.microsoft.com/office/drawing/2014/main" id="{E69CD0FE-9440-4DE8-AE95-16D100254E76}"/>
              </a:ext>
            </a:extLst>
          </p:cNvPr>
          <p:cNvPicPr>
            <a:picLocks noChangeAspect="1"/>
          </p:cNvPicPr>
          <p:nvPr/>
        </p:nvPicPr>
        <p:blipFill rotWithShape="1">
          <a:blip r:embed="rId9">
            <a:extLst>
              <a:ext uri="{28A0092B-C50C-407E-A947-70E740481C1C}">
                <a14:useLocalDpi xmlns:a14="http://schemas.microsoft.com/office/drawing/2010/main" val="0"/>
              </a:ext>
            </a:extLst>
          </a:blip>
          <a:srcRect r="19589"/>
          <a:stretch/>
        </p:blipFill>
        <p:spPr>
          <a:xfrm>
            <a:off x="3415315" y="5261913"/>
            <a:ext cx="2554204" cy="1451381"/>
          </a:xfrm>
          <a:prstGeom prst="rect">
            <a:avLst/>
          </a:prstGeom>
        </p:spPr>
      </p:pic>
      <p:sp>
        <p:nvSpPr>
          <p:cNvPr id="31" name="文本框 30">
            <a:extLst>
              <a:ext uri="{FF2B5EF4-FFF2-40B4-BE49-F238E27FC236}">
                <a16:creationId xmlns:a16="http://schemas.microsoft.com/office/drawing/2014/main" id="{728B1CDB-0F84-4887-AD68-BB639F1754D8}"/>
              </a:ext>
            </a:extLst>
          </p:cNvPr>
          <p:cNvSpPr txBox="1"/>
          <p:nvPr/>
        </p:nvSpPr>
        <p:spPr>
          <a:xfrm>
            <a:off x="204246" y="4826341"/>
            <a:ext cx="11406611" cy="416909"/>
          </a:xfrm>
          <a:prstGeom prst="rect">
            <a:avLst/>
          </a:prstGeom>
          <a:noFill/>
        </p:spPr>
        <p:txBody>
          <a:bodyPr wrap="square" rtlCol="0">
            <a:spAutoFit/>
          </a:bodyPr>
          <a:lstStyle/>
          <a:p>
            <a:pPr>
              <a:lnSpc>
                <a:spcPct val="130000"/>
              </a:lnSpc>
            </a:pPr>
            <a:r>
              <a:rPr lang="zh-CN" altLang="en-US" dirty="0">
                <a:solidFill>
                  <a:srgbClr val="222222"/>
                </a:solidFill>
                <a:latin typeface="+mj-ea"/>
                <a:ea typeface="+mj-ea"/>
              </a:rPr>
              <a:t>海量数据的产生对选址理论选址问题的研究起到了推动作用，越来越多的停车设施开始</a:t>
            </a:r>
            <a:r>
              <a:rPr lang="zh-CN" altLang="en-US" b="1" dirty="0">
                <a:solidFill>
                  <a:srgbClr val="FF0000"/>
                </a:solidFill>
                <a:latin typeface="+mj-ea"/>
                <a:ea typeface="+mj-ea"/>
              </a:rPr>
              <a:t>基于数据</a:t>
            </a:r>
            <a:r>
              <a:rPr lang="zh-CN" altLang="en-US" dirty="0">
                <a:solidFill>
                  <a:srgbClr val="222222"/>
                </a:solidFill>
                <a:latin typeface="+mj-ea"/>
                <a:ea typeface="+mj-ea"/>
              </a:rPr>
              <a:t>进行</a:t>
            </a:r>
          </a:p>
        </p:txBody>
      </p:sp>
      <p:pic>
        <p:nvPicPr>
          <p:cNvPr id="5" name="图片 4">
            <a:extLst>
              <a:ext uri="{FF2B5EF4-FFF2-40B4-BE49-F238E27FC236}">
                <a16:creationId xmlns:a16="http://schemas.microsoft.com/office/drawing/2014/main" id="{BCFF0839-D77C-4CFF-A1C8-2C67E59452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810" y="5287347"/>
            <a:ext cx="2439262" cy="1378183"/>
          </a:xfrm>
          <a:prstGeom prst="rect">
            <a:avLst/>
          </a:prstGeom>
        </p:spPr>
      </p:pic>
    </p:spTree>
    <p:extLst>
      <p:ext uri="{BB962C8B-B14F-4D97-AF65-F5344CB8AC3E}">
        <p14:creationId xmlns:p14="http://schemas.microsoft.com/office/powerpoint/2010/main" val="2487211386"/>
      </p:ext>
    </p:extLst>
  </p:cSld>
  <p:clrMapOvr>
    <a:masterClrMapping/>
  </p:clrMapOvr>
  <mc:AlternateContent xmlns:mc="http://schemas.openxmlformats.org/markup-compatibility/2006" xmlns:p14="http://schemas.microsoft.com/office/powerpoint/2010/main">
    <mc:Choice Requires="p14">
      <p:transition spd="slow" p14:dur="2000" advTm="1367"/>
    </mc:Choice>
    <mc:Fallback xmlns="">
      <p:transition spd="slow" advTm="13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46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14" name="文本框 13">
            <a:extLst>
              <a:ext uri="{FF2B5EF4-FFF2-40B4-BE49-F238E27FC236}">
                <a16:creationId xmlns:a16="http://schemas.microsoft.com/office/drawing/2014/main" id="{66637DB7-C348-49EC-91B7-D13CBE6FA646}"/>
              </a:ext>
            </a:extLst>
          </p:cNvPr>
          <p:cNvSpPr txBox="1"/>
          <p:nvPr/>
        </p:nvSpPr>
        <p:spPr>
          <a:xfrm>
            <a:off x="410911" y="263010"/>
            <a:ext cx="72655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600" b="1" dirty="0">
                <a:solidFill>
                  <a:srgbClr val="032166"/>
                </a:solidFill>
                <a:effectLst>
                  <a:outerShdw blurRad="38100" dist="38100" dir="2700000" algn="tl">
                    <a:srgbClr val="000000">
                      <a:alpha val="43137"/>
                    </a:srgbClr>
                  </a:outerShdw>
                </a:effectLst>
                <a:latin typeface="+mj-ea"/>
                <a:ea typeface="+mj-ea"/>
              </a:rPr>
              <a:t>研究背景</a:t>
            </a:r>
          </a:p>
        </p:txBody>
      </p:sp>
      <p:grpSp>
        <p:nvGrpSpPr>
          <p:cNvPr id="5" name="组合 4">
            <a:extLst>
              <a:ext uri="{FF2B5EF4-FFF2-40B4-BE49-F238E27FC236}">
                <a16:creationId xmlns:a16="http://schemas.microsoft.com/office/drawing/2014/main" id="{8763AD13-B920-4C14-8DA6-69C03F59BD40}"/>
              </a:ext>
            </a:extLst>
          </p:cNvPr>
          <p:cNvGrpSpPr/>
          <p:nvPr/>
        </p:nvGrpSpPr>
        <p:grpSpPr>
          <a:xfrm>
            <a:off x="410911" y="1202161"/>
            <a:ext cx="10995024" cy="1803207"/>
            <a:chOff x="410911" y="1202161"/>
            <a:chExt cx="10995024" cy="1803207"/>
          </a:xfrm>
        </p:grpSpPr>
        <p:sp>
          <p:nvSpPr>
            <p:cNvPr id="16" name="文本框 40">
              <a:extLst>
                <a:ext uri="{FF2B5EF4-FFF2-40B4-BE49-F238E27FC236}">
                  <a16:creationId xmlns:a16="http://schemas.microsoft.com/office/drawing/2014/main" id="{3B1FA0EA-D860-44CB-97DB-009C2F019CDD}"/>
                </a:ext>
              </a:extLst>
            </p:cNvPr>
            <p:cNvSpPr txBox="1">
              <a:spLocks noChangeArrowheads="1"/>
            </p:cNvSpPr>
            <p:nvPr/>
          </p:nvSpPr>
          <p:spPr bwMode="auto">
            <a:xfrm>
              <a:off x="410911" y="1202161"/>
              <a:ext cx="2204946"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 现存问题</a:t>
              </a:r>
            </a:p>
          </p:txBody>
        </p:sp>
        <p:sp>
          <p:nvSpPr>
            <p:cNvPr id="2" name="矩形 1">
              <a:extLst>
                <a:ext uri="{FF2B5EF4-FFF2-40B4-BE49-F238E27FC236}">
                  <a16:creationId xmlns:a16="http://schemas.microsoft.com/office/drawing/2014/main" id="{B881F933-75B5-4024-929E-9B77FB96D74A}"/>
                </a:ext>
              </a:extLst>
            </p:cNvPr>
            <p:cNvSpPr/>
            <p:nvPr/>
          </p:nvSpPr>
          <p:spPr>
            <a:xfrm>
              <a:off x="528384" y="1715463"/>
              <a:ext cx="10877551" cy="1289905"/>
            </a:xfrm>
            <a:prstGeom prst="rect">
              <a:avLst/>
            </a:prstGeom>
          </p:spPr>
          <p:txBody>
            <a:bodyPr wrap="square">
              <a:spAutoFit/>
            </a:bodyPr>
            <a:lstStyle/>
            <a:p>
              <a:pPr indent="-360000" defTabSz="457200">
                <a:lnSpc>
                  <a:spcPct val="150000"/>
                </a:lnSpc>
                <a:buClr>
                  <a:srgbClr val="1467A0"/>
                </a:buClr>
                <a:buFont typeface="Wingdings" panose="05000000000000000000" pitchFamily="2" charset="2"/>
                <a:buChar char="p"/>
                <a:defRPr/>
              </a:pPr>
              <a:r>
                <a:rPr lang="zh-CN" altLang="en-US"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rPr>
                <a:t>停车位数量</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不能满足</a:t>
              </a:r>
              <a:r>
                <a:rPr lang="zh-CN" altLang="en-US"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rPr>
                <a:t>停车需求导致停车</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难、乱、贵</a:t>
              </a:r>
              <a:r>
                <a:rPr lang="zh-CN" altLang="en-US"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rPr>
                <a:t>现象严重，影响路网交通效率和城市服务水平。</a:t>
              </a:r>
              <a:endParaRPr lang="en-US" altLang="zh-CN"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endParaRPr>
            </a:p>
            <a:p>
              <a:pPr indent="-360000" defTabSz="457200">
                <a:lnSpc>
                  <a:spcPct val="150000"/>
                </a:lnSpc>
                <a:buClr>
                  <a:srgbClr val="1467A0"/>
                </a:buClr>
                <a:buFont typeface="Wingdings" panose="05000000000000000000" pitchFamily="2" charset="2"/>
                <a:buChar char="p"/>
                <a:defRPr/>
              </a:pPr>
              <a:r>
                <a:rPr lang="zh-CN" altLang="en-US"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rPr>
                <a:t>对社会停车设施的规划方面仍存在</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目标优先级难以确定</a:t>
              </a:r>
              <a:r>
                <a:rPr lang="zh-CN" altLang="en-US"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rPr>
                <a:t>，可提供的</a:t>
              </a:r>
              <a:r>
                <a:rPr lang="zh-CN" altLang="en-US" b="1" dirty="0">
                  <a:solidFill>
                    <a:srgbClr val="FF0000"/>
                  </a:solidFill>
                  <a:latin typeface="微软雅黑" panose="020B0503020204020204" pitchFamily="34" charset="-122"/>
                  <a:ea typeface="微软雅黑" panose="020B0503020204020204" pitchFamily="34" charset="-122"/>
                  <a:cs typeface="Aparajita" panose="020B0604020202020204" pitchFamily="34" charset="0"/>
                </a:rPr>
                <a:t>规划方案太少</a:t>
              </a:r>
              <a:r>
                <a:rPr lang="zh-CN" altLang="en-US"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rPr>
                <a:t>等问题造成了停车问题。</a:t>
              </a:r>
              <a:endParaRPr lang="en-US" altLang="zh-CN"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endParaRPr>
            </a:p>
            <a:p>
              <a:pPr defTabSz="457200">
                <a:lnSpc>
                  <a:spcPct val="150000"/>
                </a:lnSpc>
                <a:buClr>
                  <a:srgbClr val="1467A0"/>
                </a:buClr>
                <a:defRPr/>
              </a:pPr>
              <a:endParaRPr lang="en-US" altLang="zh-CN" b="1" dirty="0">
                <a:solidFill>
                  <a:schemeClr val="tx1">
                    <a:lumMod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grpSp>
      <p:grpSp>
        <p:nvGrpSpPr>
          <p:cNvPr id="6" name="组合 5">
            <a:extLst>
              <a:ext uri="{FF2B5EF4-FFF2-40B4-BE49-F238E27FC236}">
                <a16:creationId xmlns:a16="http://schemas.microsoft.com/office/drawing/2014/main" id="{65CFA2CD-833B-4F33-BDAC-1455E006FB22}"/>
              </a:ext>
            </a:extLst>
          </p:cNvPr>
          <p:cNvGrpSpPr/>
          <p:nvPr/>
        </p:nvGrpSpPr>
        <p:grpSpPr>
          <a:xfrm>
            <a:off x="410911" y="3195938"/>
            <a:ext cx="11112498" cy="1365348"/>
            <a:chOff x="410911" y="3195938"/>
            <a:chExt cx="11112498" cy="1365348"/>
          </a:xfrm>
        </p:grpSpPr>
        <p:sp>
          <p:nvSpPr>
            <p:cNvPr id="18" name="文本框 40">
              <a:extLst>
                <a:ext uri="{FF2B5EF4-FFF2-40B4-BE49-F238E27FC236}">
                  <a16:creationId xmlns:a16="http://schemas.microsoft.com/office/drawing/2014/main" id="{FA87F2AB-1624-4EB6-8402-84D6D877CE11}"/>
                </a:ext>
              </a:extLst>
            </p:cNvPr>
            <p:cNvSpPr txBox="1">
              <a:spLocks noChangeArrowheads="1"/>
            </p:cNvSpPr>
            <p:nvPr/>
          </p:nvSpPr>
          <p:spPr bwMode="auto">
            <a:xfrm>
              <a:off x="410911" y="3195938"/>
              <a:ext cx="2204946"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研究目的</a:t>
              </a:r>
            </a:p>
          </p:txBody>
        </p:sp>
        <p:sp>
          <p:nvSpPr>
            <p:cNvPr id="3" name="矩形 2">
              <a:extLst>
                <a:ext uri="{FF2B5EF4-FFF2-40B4-BE49-F238E27FC236}">
                  <a16:creationId xmlns:a16="http://schemas.microsoft.com/office/drawing/2014/main" id="{B53FCEA0-7396-4CAA-93CE-B3F41EB6A7B3}"/>
                </a:ext>
              </a:extLst>
            </p:cNvPr>
            <p:cNvSpPr/>
            <p:nvPr/>
          </p:nvSpPr>
          <p:spPr>
            <a:xfrm>
              <a:off x="528383" y="3687329"/>
              <a:ext cx="10995026" cy="87395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chemeClr val="tx1">
                      <a:lumMod val="50000"/>
                    </a:schemeClr>
                  </a:solidFill>
                  <a:latin typeface="+mj-ea"/>
                  <a:ea typeface="+mj-ea"/>
                </a:rPr>
                <a:t>本研究从</a:t>
              </a:r>
              <a:r>
                <a:rPr lang="zh-CN" altLang="en-US" b="1" dirty="0">
                  <a:solidFill>
                    <a:srgbClr val="FF0000"/>
                  </a:solidFill>
                  <a:latin typeface="+mj-ea"/>
                  <a:ea typeface="+mj-ea"/>
                </a:rPr>
                <a:t>数据数据驱动</a:t>
              </a:r>
              <a:r>
                <a:rPr lang="zh-CN" altLang="en-US" b="1" dirty="0">
                  <a:solidFill>
                    <a:schemeClr val="tx1">
                      <a:lumMod val="50000"/>
                    </a:schemeClr>
                  </a:solidFill>
                  <a:latin typeface="+mj-ea"/>
                  <a:ea typeface="+mj-ea"/>
                </a:rPr>
                <a:t>的角度入手，充分挖掘数据的潜在价值，为停车设施的修建选择地址，缓解停车难问题，缓解城市拥堵提升人们工作效率及通勤满意度。</a:t>
              </a:r>
            </a:p>
          </p:txBody>
        </p:sp>
      </p:grpSp>
      <p:grpSp>
        <p:nvGrpSpPr>
          <p:cNvPr id="7" name="组合 6">
            <a:extLst>
              <a:ext uri="{FF2B5EF4-FFF2-40B4-BE49-F238E27FC236}">
                <a16:creationId xmlns:a16="http://schemas.microsoft.com/office/drawing/2014/main" id="{E3A94524-A945-49D4-8A03-5C0FAA347A29}"/>
              </a:ext>
            </a:extLst>
          </p:cNvPr>
          <p:cNvGrpSpPr/>
          <p:nvPr/>
        </p:nvGrpSpPr>
        <p:grpSpPr>
          <a:xfrm>
            <a:off x="410911" y="5200586"/>
            <a:ext cx="11112498" cy="1394404"/>
            <a:chOff x="410911" y="5200586"/>
            <a:chExt cx="11112498" cy="1394404"/>
          </a:xfrm>
        </p:grpSpPr>
        <p:sp>
          <p:nvSpPr>
            <p:cNvPr id="20" name="文本框 40">
              <a:extLst>
                <a:ext uri="{FF2B5EF4-FFF2-40B4-BE49-F238E27FC236}">
                  <a16:creationId xmlns:a16="http://schemas.microsoft.com/office/drawing/2014/main" id="{009C4B34-4B20-46A1-87A2-EE3E86C9616F}"/>
                </a:ext>
              </a:extLst>
            </p:cNvPr>
            <p:cNvSpPr txBox="1">
              <a:spLocks noChangeArrowheads="1"/>
            </p:cNvSpPr>
            <p:nvPr/>
          </p:nvSpPr>
          <p:spPr bwMode="auto">
            <a:xfrm>
              <a:off x="410911" y="5200586"/>
              <a:ext cx="2204946" cy="400110"/>
            </a:xfrm>
            <a:prstGeom prst="rect">
              <a:avLst/>
            </a:prstGeom>
            <a:solidFill>
              <a:srgbClr val="003C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仿宋_GB2312" pitchFamily="49" charset="-122"/>
                  <a:cs typeface="仿宋_GB2312" pitchFamily="49" charset="-122"/>
                </a:defRPr>
              </a:lvl1pPr>
              <a:lvl2pPr marL="742950" indent="-285750">
                <a:spcBef>
                  <a:spcPct val="20000"/>
                </a:spcBef>
                <a:buChar char="–"/>
                <a:defRPr sz="2800" b="1">
                  <a:solidFill>
                    <a:schemeClr val="tx1"/>
                  </a:solidFill>
                  <a:latin typeface="Arial" panose="020B0604020202020204" pitchFamily="34" charset="0"/>
                  <a:ea typeface="楷体_GB2312"/>
                  <a:cs typeface="楷体_GB2312"/>
                </a:defRPr>
              </a:lvl2pPr>
              <a:lvl3pPr marL="1143000" indent="-228600">
                <a:spcBef>
                  <a:spcPct val="20000"/>
                </a:spcBef>
                <a:buChar char="•"/>
                <a:defRPr sz="2400" b="1">
                  <a:solidFill>
                    <a:schemeClr val="tx1"/>
                  </a:solidFill>
                  <a:latin typeface="Arial" panose="020B0604020202020204" pitchFamily="34" charset="0"/>
                  <a:ea typeface="楷体_GB2312"/>
                  <a:cs typeface="楷体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楷体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楷体_GB2312"/>
                </a:defRPr>
              </a:lvl9pPr>
            </a:lstStyle>
            <a:p>
              <a:pPr algn="ctr">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研究意义</a:t>
              </a:r>
            </a:p>
          </p:txBody>
        </p:sp>
        <p:sp>
          <p:nvSpPr>
            <p:cNvPr id="4" name="矩形 3">
              <a:extLst>
                <a:ext uri="{FF2B5EF4-FFF2-40B4-BE49-F238E27FC236}">
                  <a16:creationId xmlns:a16="http://schemas.microsoft.com/office/drawing/2014/main" id="{95BAECFC-0111-42EC-AD31-9545EF5CE409}"/>
                </a:ext>
              </a:extLst>
            </p:cNvPr>
            <p:cNvSpPr/>
            <p:nvPr/>
          </p:nvSpPr>
          <p:spPr>
            <a:xfrm>
              <a:off x="528382" y="5718788"/>
              <a:ext cx="10995027" cy="87620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chemeClr val="tx1">
                      <a:lumMod val="50000"/>
                    </a:schemeClr>
                  </a:solidFill>
                  <a:latin typeface="+mj-ea"/>
                  <a:ea typeface="+mj-ea"/>
                </a:rPr>
                <a:t>利用</a:t>
              </a:r>
              <a:r>
                <a:rPr lang="zh-CN" altLang="en-US" b="1" dirty="0">
                  <a:solidFill>
                    <a:srgbClr val="FF0000"/>
                  </a:solidFill>
                  <a:latin typeface="+mj-ea"/>
                  <a:ea typeface="+mj-ea"/>
                </a:rPr>
                <a:t>居民通勤大数据</a:t>
              </a:r>
              <a:r>
                <a:rPr lang="zh-CN" altLang="en-US" b="1" dirty="0">
                  <a:solidFill>
                    <a:schemeClr val="tx1">
                      <a:lumMod val="50000"/>
                    </a:schemeClr>
                  </a:solidFill>
                  <a:latin typeface="+mj-ea"/>
                  <a:ea typeface="+mj-ea"/>
                </a:rPr>
                <a:t>结合现有停车设施停车记录数据进行停车设施的空间布局，更合理的配置城市中有限的停车资源，对于停车设施可以更好的提升其利用率和服务水平从而有效缓解停车问题。</a:t>
              </a:r>
            </a:p>
          </p:txBody>
        </p:sp>
      </p:grpSp>
    </p:spTree>
    <p:extLst>
      <p:ext uri="{BB962C8B-B14F-4D97-AF65-F5344CB8AC3E}">
        <p14:creationId xmlns:p14="http://schemas.microsoft.com/office/powerpoint/2010/main" val="3004032481"/>
      </p:ext>
    </p:extLst>
  </p:cSld>
  <p:clrMapOvr>
    <a:masterClrMapping/>
  </p:clrMapOvr>
  <mc:AlternateContent xmlns:mc="http://schemas.openxmlformats.org/markup-compatibility/2006" xmlns:p14="http://schemas.microsoft.com/office/powerpoint/2010/main">
    <mc:Choice Requires="p14">
      <p:transition spd="slow" p14:dur="2000" advTm="1012"/>
    </mc:Choice>
    <mc:Fallback xmlns="">
      <p:transition spd="slow" advTm="1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31AD6693-2BA0-425F-93D7-7449D0E98A0D}"/>
              </a:ext>
            </a:extLst>
          </p:cNvPr>
          <p:cNvSpPr txBox="1"/>
          <p:nvPr/>
        </p:nvSpPr>
        <p:spPr>
          <a:xfrm>
            <a:off x="322341" y="309369"/>
            <a:ext cx="4613275" cy="584775"/>
          </a:xfrm>
          <a:prstGeom prst="rect">
            <a:avLst/>
          </a:prstGeom>
          <a:noFill/>
        </p:spPr>
        <p:txBody>
          <a:bodyPr wrap="square" rtlCol="0">
            <a:spAutoFit/>
          </a:bodyPr>
          <a:lstStyle/>
          <a:p>
            <a:r>
              <a:rPr lang="zh-CN" altLang="en-US"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汇报目录 </a:t>
            </a:r>
            <a:r>
              <a:rPr lang="en-US" altLang="zh-CN" sz="32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 </a:t>
            </a:r>
            <a:r>
              <a:rPr lang="en-US" altLang="zh-CN" sz="24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CONTENTS</a:t>
            </a:r>
            <a:endParaRPr lang="en-US" altLang="zh-CN" sz="40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pic>
        <p:nvPicPr>
          <p:cNvPr id="4" name="图片 3">
            <a:extLst>
              <a:ext uri="{FF2B5EF4-FFF2-40B4-BE49-F238E27FC236}">
                <a16:creationId xmlns:a16="http://schemas.microsoft.com/office/drawing/2014/main" id="{C56C8569-DF3E-442C-8C6D-CC101CC7F5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602" y1="87059" x2="7602" y2="87059"/>
                        <a14:foregroundMark x1="11028" y1="65882" x2="11028" y2="65882"/>
                        <a14:foregroundMark x1="12114" y1="43529" x2="12114" y2="43529"/>
                        <a14:foregroundMark x1="14202" y1="30588" x2="14202" y2="30588"/>
                        <a14:foregroundMark x1="15038" y1="30588" x2="15038" y2="30588"/>
                        <a14:foregroundMark x1="16876" y1="50588" x2="16876" y2="50588"/>
                        <a14:foregroundMark x1="5347" y1="65882" x2="5347" y2="65882"/>
                        <a14:foregroundMark x1="3592" y1="70588" x2="3592" y2="70588"/>
                      </a14:backgroundRemoval>
                    </a14:imgEffect>
                    <a14:imgEffect>
                      <a14:artisticGlowEdges/>
                    </a14:imgEffect>
                    <a14:imgEffect>
                      <a14:colorTemperature colorTemp="11500"/>
                    </a14:imgEffect>
                    <a14:imgEffect>
                      <a14:brightnessContrast bright="81000" contrast="-41000"/>
                    </a14:imgEffect>
                  </a14:imgLayer>
                </a14:imgProps>
              </a:ext>
            </a:extLst>
          </a:blip>
          <a:stretch>
            <a:fillRect/>
          </a:stretch>
        </p:blipFill>
        <p:spPr>
          <a:xfrm>
            <a:off x="-802640" y="6151245"/>
            <a:ext cx="13116560" cy="706755"/>
          </a:xfrm>
          <a:prstGeom prst="rect">
            <a:avLst/>
          </a:prstGeom>
        </p:spPr>
      </p:pic>
      <p:pic>
        <p:nvPicPr>
          <p:cNvPr id="3" name="图片 2">
            <a:extLst>
              <a:ext uri="{FF2B5EF4-FFF2-40B4-BE49-F238E27FC236}">
                <a16:creationId xmlns:a16="http://schemas.microsoft.com/office/drawing/2014/main" id="{72FEE2C3-86BF-4178-894B-C5020B78A75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4" b="89764" l="8400" r="92200">
                        <a14:foregroundMark x1="12600" y1="43045" x2="7000" y2="48294"/>
                        <a14:foregroundMark x1="7000" y1="48294" x2="8600" y2="57218"/>
                        <a14:foregroundMark x1="10300" y1="58268" x2="12000" y2="59318"/>
                        <a14:foregroundMark x1="8600" y1="57218" x2="10300" y2="58268"/>
                        <a14:foregroundMark x1="29400" y1="47244" x2="29400" y2="47507"/>
                        <a14:foregroundMark x1="32600" y1="45407" x2="32600" y2="45407"/>
                        <a14:foregroundMark x1="39800" y1="45144" x2="39800" y2="45144"/>
                        <a14:foregroundMark x1="40200" y1="49606" x2="40200" y2="49606"/>
                        <a14:foregroundMark x1="37000" y1="53281" x2="37000" y2="53281"/>
                        <a14:foregroundMark x1="42000" y1="51181" x2="42000" y2="51181"/>
                        <a14:foregroundMark x1="46800" y1="44882" x2="46800" y2="44882"/>
                        <a14:foregroundMark x1="49800" y1="45932" x2="49800" y2="45932"/>
                        <a14:foregroundMark x1="57000" y1="45144" x2="57000" y2="45144"/>
                        <a14:foregroundMark x1="63600" y1="44882" x2="63600" y2="44882"/>
                        <a14:foregroundMark x1="62400" y1="50394" x2="62400" y2="50394"/>
                        <a14:foregroundMark x1="66800" y1="45144" x2="66800" y2="45144"/>
                        <a14:foregroundMark x1="66800" y1="46982" x2="66800" y2="46982"/>
                        <a14:foregroundMark x1="65800" y1="48819" x2="65800" y2="48819"/>
                        <a14:foregroundMark x1="67400" y1="46457" x2="67400" y2="46457"/>
                        <a14:foregroundMark x1="73600" y1="45669" x2="73600" y2="45669"/>
                        <a14:foregroundMark x1="82400" y1="48556" x2="82400" y2="48556"/>
                        <a14:foregroundMark x1="87400" y1="47507" x2="87400" y2="47507"/>
                        <a14:foregroundMark x1="91000" y1="56168" x2="91000" y2="56168"/>
                        <a14:foregroundMark x1="89400" y1="52493" x2="89400" y2="52493"/>
                        <a14:foregroundMark x1="91800" y1="45932" x2="91800" y2="45932"/>
                        <a14:foregroundMark x1="79800" y1="51444" x2="79800" y2="51444"/>
                        <a14:foregroundMark x1="50400" y1="50656" x2="50400" y2="50656"/>
                        <a14:foregroundMark x1="27400" y1="56693" x2="27400" y2="56693"/>
                        <a14:foregroundMark x1="31800" y1="56955" x2="31800" y2="56955"/>
                        <a14:foregroundMark x1="31800" y1="55643" x2="31800" y2="55643"/>
                        <a14:foregroundMark x1="27400" y1="55118" x2="27400" y2="55118"/>
                        <a14:foregroundMark x1="28400" y1="55643" x2="28400" y2="55643"/>
                        <a14:foregroundMark x1="27400" y1="56168" x2="27400" y2="56168"/>
                        <a14:foregroundMark x1="35800" y1="57218" x2="35800" y2="57218"/>
                        <a14:foregroundMark x1="35600" y1="55906" x2="35600" y2="55906"/>
                        <a14:foregroundMark x1="38400" y1="55906" x2="38400" y2="55906"/>
                        <a14:foregroundMark x1="38600" y1="57218" x2="38600" y2="57218"/>
                        <a14:foregroundMark x1="40000" y1="56168" x2="40000" y2="56168"/>
                        <a14:foregroundMark x1="39400" y1="57743" x2="39400" y2="57743"/>
                        <a14:foregroundMark x1="39800" y1="57218" x2="39800" y2="57218"/>
                        <a14:foregroundMark x1="39800" y1="56430" x2="39800" y2="56168"/>
                        <a14:foregroundMark x1="39800" y1="57218" x2="39800" y2="56430"/>
                        <a14:foregroundMark x1="43000" y1="56693" x2="43000" y2="56693"/>
                        <a14:foregroundMark x1="42600" y1="57743" x2="42600" y2="57743"/>
                        <a14:foregroundMark x1="42800" y1="57218" x2="42800" y2="57218"/>
                        <a14:foregroundMark x1="43000" y1="56693" x2="43000" y2="56693"/>
                        <a14:foregroundMark x1="42900" y1="56430" x2="42800" y2="56168"/>
                        <a14:foregroundMark x1="43000" y1="56693" x2="42900" y2="56430"/>
                        <a14:foregroundMark x1="43000" y1="55906" x2="43000" y2="55906"/>
                        <a14:foregroundMark x1="43000" y1="55906" x2="43400" y2="55906"/>
                        <a14:foregroundMark x1="43400" y1="56430" x2="43400" y2="56430"/>
                        <a14:foregroundMark x1="44000" y1="57218" x2="44200" y2="57480"/>
                        <a14:foregroundMark x1="43400" y1="56430" x2="43777" y2="56926"/>
                        <a14:foregroundMark x1="43800" y1="58005" x2="43800" y2="58005"/>
                        <a14:foregroundMark x1="43800" y1="58005" x2="44000" y2="58005"/>
                        <a14:foregroundMark x1="47000" y1="56693" x2="47000" y2="56693"/>
                        <a14:foregroundMark x1="47000" y1="56693" x2="46600" y2="56693"/>
                        <a14:foregroundMark x1="46800" y1="55906" x2="46800" y2="55906"/>
                        <a14:foregroundMark x1="46800" y1="55906" x2="46600" y2="55906"/>
                        <a14:foregroundMark x1="46600" y1="55643" x2="46600" y2="55643"/>
                        <a14:foregroundMark x1="46289" y1="57480" x2="46200" y2="58005"/>
                        <a14:foregroundMark x1="46333" y1="57218" x2="46289" y2="57480"/>
                        <a14:foregroundMark x1="46467" y1="56430" x2="46333" y2="57218"/>
                        <a14:foregroundMark x1="46600" y1="55643" x2="46467" y2="56430"/>
                        <a14:foregroundMark x1="47200" y1="58005" x2="47200" y2="58005"/>
                        <a14:foregroundMark x1="48057" y1="56430" x2="48200" y2="56168"/>
                        <a14:foregroundMark x1="47628" y1="57218" x2="48057" y2="56430"/>
                        <a14:foregroundMark x1="47486" y1="57480" x2="47628" y2="57218"/>
                        <a14:foregroundMark x1="47200" y1="58005" x2="47486" y2="57480"/>
                        <a14:foregroundMark x1="47800" y1="56430" x2="47800" y2="56430"/>
                        <a14:foregroundMark x1="47950" y1="57218" x2="48000" y2="57480"/>
                        <a14:foregroundMark x1="47800" y1="56430" x2="47950" y2="57218"/>
                        <a14:foregroundMark x1="47600" y1="58005" x2="47600" y2="58005"/>
                        <a14:foregroundMark x1="47943" y1="56430" x2="48000" y2="56168"/>
                        <a14:foregroundMark x1="47771" y1="57218" x2="47943" y2="56430"/>
                        <a14:foregroundMark x1="47714" y1="57480" x2="47771" y2="57218"/>
                        <a14:foregroundMark x1="47600" y1="58005" x2="47714" y2="57480"/>
                        <a14:foregroundMark x1="48000" y1="55643" x2="48000" y2="55643"/>
                        <a14:foregroundMark x1="51400" y1="57743" x2="51400" y2="57743"/>
                        <a14:foregroundMark x1="56000" y1="58005" x2="56000" y2="58005"/>
                        <a14:foregroundMark x1="55000" y1="57480" x2="55000" y2="57480"/>
                        <a14:foregroundMark x1="55599" y1="57218" x2="56200" y2="56955"/>
                        <a14:foregroundMark x1="55000" y1="57480" x2="55599" y2="57218"/>
                        <a14:foregroundMark x1="56600" y1="56693" x2="56600" y2="56693"/>
                        <a14:foregroundMark x1="57000" y1="56955" x2="57000" y2="56955"/>
                        <a14:foregroundMark x1="57200" y1="56168" x2="57200" y2="56168"/>
                        <a14:foregroundMark x1="57400" y1="56430" x2="57400" y2="56430"/>
                        <a14:foregroundMark x1="60600" y1="56430" x2="60600" y2="56430"/>
                        <a14:foregroundMark x1="60467" y1="56955" x2="60400" y2="57218"/>
                        <a14:foregroundMark x1="60600" y1="56430" x2="60467" y2="56955"/>
                        <a14:foregroundMark x1="61000" y1="57480" x2="61000" y2="57480"/>
                        <a14:foregroundMark x1="61000" y1="57480" x2="61000" y2="57480"/>
                        <a14:foregroundMark x1="61200" y1="57743" x2="61200" y2="57743"/>
                        <a14:foregroundMark x1="60600" y1="56955" x2="60200" y2="56430"/>
                        <a14:foregroundMark x1="60800" y1="57218" x2="60600" y2="56955"/>
                        <a14:foregroundMark x1="61000" y1="57480" x2="60800" y2="57218"/>
                        <a14:foregroundMark x1="61200" y1="57743" x2="61000" y2="57480"/>
                        <a14:foregroundMark x1="60400" y1="55643" x2="60400" y2="55643"/>
                        <a14:foregroundMark x1="60400" y1="55643" x2="60600" y2="56168"/>
                        <a14:foregroundMark x1="64400" y1="56693" x2="64400" y2="56693"/>
                        <a14:foregroundMark x1="64400" y1="57218" x2="64400" y2="57218"/>
                        <a14:foregroundMark x1="64400" y1="57218" x2="64400" y2="55906"/>
                        <a14:foregroundMark x1="64000" y1="56430" x2="64000" y2="56430"/>
                        <a14:foregroundMark x1="64300" y1="55643" x2="64400" y2="55381"/>
                        <a14:foregroundMark x1="64000" y1="56430" x2="64300" y2="55643"/>
                        <a14:foregroundMark x1="67200" y1="56430" x2="67200" y2="56430"/>
                        <a14:foregroundMark x1="67200" y1="56430" x2="67600" y2="56430"/>
                        <a14:foregroundMark x1="68000" y1="57218" x2="68000" y2="57218"/>
                        <a14:foregroundMark x1="68000" y1="57218" x2="68200" y2="58268"/>
                        <a14:foregroundMark x1="68600" y1="57218" x2="68600" y2="57218"/>
                        <a14:foregroundMark x1="68600" y1="57218" x2="68600" y2="56168"/>
                        <a14:foregroundMark x1="66600" y1="55381" x2="66600" y2="55381"/>
                        <a14:foregroundMark x1="67199" y1="55643" x2="67800" y2="55906"/>
                        <a14:foregroundMark x1="66600" y1="55381" x2="67199" y2="55643"/>
                        <a14:foregroundMark x1="69000" y1="55643" x2="69000" y2="55643"/>
                        <a14:foregroundMark x1="69000" y1="55643" x2="68400" y2="56168"/>
                        <a14:foregroundMark x1="71600" y1="56955" x2="71600" y2="56955"/>
                        <a14:foregroundMark x1="71600" y1="56955" x2="72000" y2="55906"/>
                        <a14:foregroundMark x1="72000" y1="55643" x2="72000" y2="55643"/>
                        <a14:foregroundMark x1="71800" y1="56430" x2="71800" y2="56430"/>
                        <a14:foregroundMark x1="71800" y1="58268" x2="71800" y2="58268"/>
                        <a14:foregroundMark x1="71800" y1="58268" x2="72400" y2="58268"/>
                        <a14:foregroundMark x1="75800" y1="56168" x2="75800" y2="56168"/>
                        <a14:foregroundMark x1="75800" y1="56168" x2="75600" y2="57218"/>
                        <a14:foregroundMark x1="75600" y1="57480" x2="75600" y2="57480"/>
                        <a14:foregroundMark x1="75600" y1="57480" x2="75800" y2="58005"/>
                        <a14:foregroundMark x1="76200" y1="56430" x2="76200" y2="56430"/>
                        <a14:foregroundMark x1="76200" y1="56430" x2="76200" y2="55381"/>
                        <a14:foregroundMark x1="76600" y1="55381" x2="76600" y2="55381"/>
                        <a14:foregroundMark x1="76000" y1="57480" x2="76000" y2="57480"/>
                        <a14:foregroundMark x1="76600" y1="57480" x2="76600" y2="57480"/>
                        <a14:foregroundMark x1="76600" y1="57480" x2="77000" y2="58005"/>
                        <a14:foregroundMark x1="77200" y1="58005" x2="77200" y2="58005"/>
                        <a14:foregroundMark x1="77200" y1="58005" x2="76600" y2="57218"/>
                        <a14:foregroundMark x1="75600" y1="56430" x2="75600" y2="56430"/>
                        <a14:foregroundMark x1="75600" y1="56430" x2="75600" y2="56430"/>
                        <a14:foregroundMark x1="75800" y1="57218" x2="75800" y2="57218"/>
                        <a14:foregroundMark x1="75800" y1="57218" x2="75800" y2="56168"/>
                        <a14:foregroundMark x1="75400" y1="56168" x2="75400" y2="56168"/>
                        <a14:foregroundMark x1="75400" y1="56168" x2="75800" y2="55381"/>
                        <a14:foregroundMark x1="75800" y1="54856" x2="75800" y2="54856"/>
                        <a14:foregroundMark x1="80000" y1="55381" x2="80000" y2="55381"/>
                        <a14:foregroundMark x1="80000" y1="55381" x2="80000" y2="56693"/>
                        <a14:foregroundMark x1="80200" y1="57218" x2="80200" y2="57218"/>
                        <a14:foregroundMark x1="80200" y1="57218" x2="80800" y2="57480"/>
                        <a14:foregroundMark x1="83800" y1="55381" x2="83800" y2="55381"/>
                        <a14:foregroundMark x1="84200" y1="56168" x2="84200" y2="56168"/>
                        <a14:foregroundMark x1="84200" y1="56168" x2="83800" y2="57480"/>
                        <a14:foregroundMark x1="84000" y1="57743" x2="84000" y2="57743"/>
                        <a14:foregroundMark x1="84000" y1="57743" x2="84200" y2="57743"/>
                        <a14:foregroundMark x1="87600" y1="55381" x2="87600" y2="55381"/>
                        <a14:foregroundMark x1="86800" y1="56693" x2="86800" y2="56693"/>
                        <a14:foregroundMark x1="86800" y1="56693" x2="87400" y2="56430"/>
                        <a14:foregroundMark x1="87400" y1="56955" x2="87400" y2="56955"/>
                        <a14:foregroundMark x1="87571" y1="55381" x2="87600" y2="55118"/>
                        <a14:foregroundMark x1="87514" y1="55906" x2="87571" y2="55381"/>
                        <a14:foregroundMark x1="87457" y1="56430" x2="87514" y2="55906"/>
                        <a14:foregroundMark x1="87400" y1="56955" x2="87457" y2="56430"/>
                        <a14:foregroundMark x1="87000" y1="55118" x2="87000" y2="55118"/>
                        <a14:foregroundMark x1="87400" y1="55381" x2="87400" y2="55381"/>
                        <a14:foregroundMark x1="90600" y1="55381" x2="90600" y2="55381"/>
                        <a14:foregroundMark x1="91200" y1="56168" x2="91200" y2="56168"/>
                        <a14:foregroundMark x1="91200" y1="56430" x2="91200" y2="56955"/>
                        <a14:foregroundMark x1="91200" y1="56168" x2="91200" y2="56430"/>
                        <a14:foregroundMark x1="91000" y1="57743" x2="91000" y2="57743"/>
                        <a14:foregroundMark x1="91000" y1="57743" x2="91400" y2="58268"/>
                        <a14:foregroundMark x1="91000" y1="56430" x2="91000" y2="56430"/>
                        <a14:foregroundMark x1="91000" y1="56430" x2="91200" y2="56168"/>
                        <a14:foregroundMark x1="91000" y1="55906" x2="91000" y2="55906"/>
                        <a14:foregroundMark x1="91114" y1="56430" x2="91400" y2="57743"/>
                        <a14:foregroundMark x1="91000" y1="55906" x2="91114" y2="56430"/>
                        <a14:foregroundMark x1="91800" y1="55906" x2="91800" y2="55906"/>
                        <a14:foregroundMark x1="91800" y1="55906" x2="91800" y2="55381"/>
                        <a14:foregroundMark x1="91600" y1="55643" x2="91600" y2="55643"/>
                        <a14:foregroundMark x1="91600" y1="55643" x2="92200" y2="55643"/>
                        <a14:foregroundMark x1="91400" y1="56168" x2="91400" y2="56168"/>
                        <a14:foregroundMark x1="91400" y1="56168" x2="91400" y2="56168"/>
                        <a14:foregroundMark x1="87600" y1="56955" x2="87600" y2="56955"/>
                        <a14:foregroundMark x1="87600" y1="56955" x2="87000" y2="58005"/>
                        <a14:foregroundMark x1="87600" y1="58005" x2="87600" y2="58005"/>
                        <a14:foregroundMark x1="33000" y1="56955" x2="33000" y2="56955"/>
                        <a14:foregroundMark x1="33000" y1="57480" x2="33000" y2="57480"/>
                        <a14:foregroundMark x1="27400" y1="57218" x2="27400" y2="57218"/>
                        <a14:foregroundMark x1="27666" y1="57480" x2="28200" y2="58005"/>
                        <a14:foregroundMark x1="27400" y1="57218" x2="27666" y2="57480"/>
                        <a14:foregroundMark x1="29200" y1="58005" x2="29200" y2="58005"/>
                        <a14:foregroundMark x1="45200" y1="51969" x2="45200" y2="51969"/>
                        <a14:foregroundMark x1="45367" y1="53281" x2="45400" y2="53543"/>
                        <a14:foregroundMark x1="45333" y1="53018" x2="45367" y2="53281"/>
                        <a14:foregroundMark x1="45300" y1="52756" x2="45333" y2="53018"/>
                        <a14:foregroundMark x1="45267" y1="52493" x2="45300" y2="52756"/>
                        <a14:foregroundMark x1="45200" y1="51969" x2="45267" y2="52493"/>
                        <a14:foregroundMark x1="50000" y1="49869" x2="50000" y2="49869"/>
                        <a14:foregroundMark x1="17200" y1="41732" x2="22400" y2="47507"/>
                        <a14:foregroundMark x1="20886" y1="54856" x2="20400" y2="57218"/>
                        <a14:foregroundMark x1="22400" y1="47507" x2="20886" y2="54856"/>
                        <a14:foregroundMark x1="20400" y1="57218" x2="16954" y2="60181"/>
                        <a14:foregroundMark x1="9886" y1="59318" x2="8600" y2="58530"/>
                        <a14:foregroundMark x1="10314" y1="59580" x2="9886" y2="59318"/>
                        <a14:foregroundMark x1="10743" y1="59843" x2="10314" y2="59580"/>
                        <a14:foregroundMark x1="11599" y1="60367" x2="10743" y2="59843"/>
                        <a14:foregroundMark x1="12479" y1="60906" x2="11599" y2="60367"/>
                        <a14:foregroundMark x1="8550" y1="58268" x2="8400" y2="57480"/>
                        <a14:foregroundMark x1="8600" y1="58530" x2="8550" y2="58268"/>
                        <a14:foregroundMark x1="16400" y1="41207" x2="16000" y2="42257"/>
                        <a14:foregroundMark x1="15200" y1="40420" x2="15200" y2="40420"/>
                        <a14:foregroundMark x1="13800" y1="43045" x2="15200" y2="39370"/>
                        <a14:foregroundMark x1="13200" y1="40420" x2="15600" y2="38845"/>
                        <a14:foregroundMark x1="14400" y1="41470" x2="20000" y2="43570"/>
                        <a14:foregroundMark x1="19239" y1="56860" x2="20400" y2="56168"/>
                        <a14:foregroundMark x1="21200" y1="46982" x2="23000" y2="47769"/>
                        <a14:foregroundMark x1="48400" y1="50131" x2="48400" y2="50131"/>
                        <a14:foregroundMark x1="49400" y1="49606" x2="49400" y2="49606"/>
                        <a14:foregroundMark x1="49400" y1="49606" x2="49400" y2="49606"/>
                        <a14:foregroundMark x1="49400" y1="49606" x2="49400" y2="49606"/>
                        <a14:foregroundMark x1="48400" y1="50919" x2="48200" y2="51181"/>
                        <a14:foregroundMark x1="49000" y1="50131" x2="48400" y2="50919"/>
                        <a14:foregroundMark x1="49400" y1="49606" x2="49000" y2="50131"/>
                        <a14:foregroundMark x1="48200" y1="52756" x2="48200" y2="52756"/>
                        <a14:foregroundMark x1="48200" y1="52756" x2="47400" y2="52231"/>
                        <a14:foregroundMark x1="22400" y1="47244" x2="22800" y2="54331"/>
                        <a14:foregroundMark x1="22800" y1="48294" x2="22600" y2="53018"/>
                        <a14:foregroundMark x1="23600" y1="49344" x2="23000" y2="53018"/>
                        <a14:foregroundMark x1="22400" y1="48819" x2="23400" y2="49869"/>
                        <a14:foregroundMark x1="15000" y1="61155" x2="14200" y2="61155"/>
                        <a14:foregroundMark x1="16200" y1="61155" x2="16200" y2="61155"/>
                        <a14:foregroundMark x1="16800" y1="60892" x2="16800" y2="60892"/>
                        <a14:foregroundMark x1="17800" y1="60367" x2="17800" y2="60367"/>
                        <a14:foregroundMark x1="27600" y1="55381" x2="27600" y2="55381"/>
                        <a14:foregroundMark x1="27400" y1="55381" x2="27400" y2="55381"/>
                        <a14:foregroundMark x1="28800" y1="57218" x2="28800" y2="57218"/>
                        <a14:foregroundMark x1="29000" y1="57218" x2="29000" y2="57218"/>
                        <a14:foregroundMark x1="28800" y1="57218" x2="28800" y2="57218"/>
                        <a14:foregroundMark x1="28800" y1="56955" x2="28800" y2="56955"/>
                        <a14:foregroundMark x1="28800" y1="58005" x2="28800" y2="58005"/>
                        <a14:backgroundMark x1="44400" y1="53543" x2="44400" y2="53543"/>
                        <a14:backgroundMark x1="45400" y1="55381" x2="45400" y2="55381"/>
                        <a14:backgroundMark x1="46600" y1="54068" x2="46600" y2="54068"/>
                        <a14:backgroundMark x1="45200" y1="53806" x2="45200" y2="53806"/>
                        <a14:backgroundMark x1="45800" y1="57218" x2="45800" y2="57218"/>
                        <a14:backgroundMark x1="45600" y1="53018" x2="45600" y2="53018"/>
                        <a14:backgroundMark x1="45800" y1="53281" x2="45800" y2="53281"/>
                        <a14:backgroundMark x1="45800" y1="52756" x2="45800" y2="52756"/>
                        <a14:backgroundMark x1="45800" y1="52756" x2="46200" y2="52756"/>
                        <a14:backgroundMark x1="46200" y1="52493" x2="46200" y2="52493"/>
                        <a14:backgroundMark x1="65000" y1="48819" x2="65000" y2="48819"/>
                        <a14:backgroundMark x1="39400" y1="49081" x2="39400" y2="49081"/>
                        <a14:backgroundMark x1="48200" y1="49081" x2="48200" y2="49081"/>
                        <a14:backgroundMark x1="48000" y1="50919" x2="48000" y2="50919"/>
                        <a14:backgroundMark x1="49400" y1="50131" x2="49400" y2="50131"/>
                        <a14:backgroundMark x1="48400" y1="52756" x2="48400" y2="52756"/>
                        <a14:backgroundMark x1="47800" y1="53018" x2="47800" y2="53018"/>
                        <a14:backgroundMark x1="45200" y1="51969" x2="45200" y2="51969"/>
                        <a14:backgroundMark x1="15000" y1="62992" x2="15000" y2="62804"/>
                        <a14:backgroundMark x1="14200" y1="62205" x2="14200" y2="62205"/>
                        <a14:backgroundMark x1="39200" y1="58268" x2="39200" y2="58268"/>
                        <a14:backgroundMark x1="8400" y1="58268" x2="8400" y2="58268"/>
                        <a14:backgroundMark x1="8800" y1="58268" x2="8800" y2="58268"/>
                        <a14:backgroundMark x1="9200" y1="59580" x2="9200" y2="59580"/>
                        <a14:backgroundMark x1="8800" y1="59318" x2="8800" y2="59318"/>
                        <a14:backgroundMark x1="9400" y1="59580" x2="9400" y2="59580"/>
                        <a14:backgroundMark x1="10000" y1="59843" x2="10000" y2="59843"/>
                        <a14:backgroundMark x1="10600" y1="60367" x2="10600" y2="60367"/>
                        <a14:backgroundMark x1="11000" y1="60367" x2="11000" y2="60367"/>
                        <a14:backgroundMark x1="12200" y1="61155" x2="12200" y2="61155"/>
                        <a14:backgroundMark x1="13000" y1="62205" x2="13000" y2="62205"/>
                        <a14:backgroundMark x1="13800" y1="62205" x2="13800" y2="62205"/>
                        <a14:backgroundMark x1="13200" y1="61417" x2="13200" y2="61417"/>
                        <a14:backgroundMark x1="13800" y1="62205" x2="13800" y2="62205"/>
                        <a14:backgroundMark x1="13400" y1="62205" x2="13400" y2="62205"/>
                        <a14:backgroundMark x1="15498" y1="62181" x2="15600" y2="62205"/>
                        <a14:backgroundMark x1="12200" y1="61417" x2="14597" y2="61972"/>
                        <a14:backgroundMark x1="46200" y1="56430" x2="46200" y2="56430"/>
                        <a14:backgroundMark x1="46200" y1="57480" x2="46200" y2="57480"/>
                        <a14:backgroundMark x1="45800" y1="58268" x2="45800" y2="58268"/>
                        <a14:backgroundMark x1="46400" y1="58268" x2="46400" y2="58268"/>
                        <a14:backgroundMark x1="27200" y1="54856" x2="27200" y2="54856"/>
                        <a14:backgroundMark x1="55400" y1="57743" x2="55400" y2="57743"/>
                        <a14:backgroundMark x1="54800" y1="57218" x2="54800" y2="57218"/>
                        <a14:backgroundMark x1="55200" y1="56955" x2="55200" y2="56955"/>
                        <a14:backgroundMark x1="55200" y1="56955" x2="55200" y2="56955"/>
                        <a14:backgroundMark x1="55600" y1="57743" x2="55600" y2="57743"/>
                        <a14:backgroundMark x1="55200" y1="57480" x2="55200" y2="57480"/>
                        <a14:backgroundMark x1="66800" y1="55643" x2="66800" y2="55643"/>
                        <a14:backgroundMark x1="66400" y1="55381" x2="66400" y2="55381"/>
                        <a14:backgroundMark x1="92400" y1="55906" x2="92400" y2="55906"/>
                        <a14:backgroundMark x1="92000" y1="56430" x2="92000" y2="56430"/>
                        <a14:backgroundMark x1="91800" y1="58793" x2="91800" y2="58793"/>
                        <a14:backgroundMark x1="91600" y1="58268" x2="91600" y2="58268"/>
                        <a14:backgroundMark x1="29200" y1="58530" x2="29200" y2="58530"/>
                        <a14:backgroundMark x1="29200" y1="57480" x2="29200" y2="57480"/>
                        <a14:backgroundMark x1="29400" y1="57480" x2="29400" y2="57480"/>
                        <a14:backgroundMark x1="29000" y1="58005" x2="29000" y2="58005"/>
                        <a14:backgroundMark x1="29600" y1="58005" x2="29600" y2="58005"/>
                        <a14:backgroundMark x1="29000" y1="58005" x2="29000" y2="58005"/>
                        <a14:backgroundMark x1="91200" y1="55381" x2="91200" y2="55381"/>
                        <a14:backgroundMark x1="92400" y1="55381" x2="92400" y2="55381"/>
                      </a14:backgroundRemoval>
                    </a14:imgEffect>
                    <a14:imgEffect>
                      <a14:saturation sat="200000"/>
                    </a14:imgEffect>
                  </a14:imgLayer>
                </a14:imgProps>
              </a:ext>
            </a:extLst>
          </a:blip>
          <a:stretch>
            <a:fillRect/>
          </a:stretch>
        </p:blipFill>
        <p:spPr>
          <a:xfrm>
            <a:off x="9063846" y="-797782"/>
            <a:ext cx="3128154" cy="2383652"/>
          </a:xfrm>
          <a:prstGeom prst="rect">
            <a:avLst/>
          </a:prstGeom>
        </p:spPr>
      </p:pic>
      <p:grpSp>
        <p:nvGrpSpPr>
          <p:cNvPr id="9" name="组合 8">
            <a:extLst>
              <a:ext uri="{FF2B5EF4-FFF2-40B4-BE49-F238E27FC236}">
                <a16:creationId xmlns:a16="http://schemas.microsoft.com/office/drawing/2014/main" id="{A2F0125F-E8CE-43F6-B3FA-2B2E3E23B0FF}"/>
              </a:ext>
            </a:extLst>
          </p:cNvPr>
          <p:cNvGrpSpPr/>
          <p:nvPr/>
        </p:nvGrpSpPr>
        <p:grpSpPr>
          <a:xfrm>
            <a:off x="4207151" y="986240"/>
            <a:ext cx="4256669" cy="4885519"/>
            <a:chOff x="4244616" y="919115"/>
            <a:chExt cx="4256669" cy="4885519"/>
          </a:xfrm>
        </p:grpSpPr>
        <p:grpSp>
          <p:nvGrpSpPr>
            <p:cNvPr id="8" name="组合 7">
              <a:extLst>
                <a:ext uri="{FF2B5EF4-FFF2-40B4-BE49-F238E27FC236}">
                  <a16:creationId xmlns:a16="http://schemas.microsoft.com/office/drawing/2014/main" id="{CED7E93A-1CF1-4D10-9E4B-A2431EBE03A8}"/>
                </a:ext>
              </a:extLst>
            </p:cNvPr>
            <p:cNvGrpSpPr/>
            <p:nvPr/>
          </p:nvGrpSpPr>
          <p:grpSpPr>
            <a:xfrm>
              <a:off x="4244616" y="919115"/>
              <a:ext cx="4256669" cy="4885519"/>
              <a:chOff x="4305874" y="991365"/>
              <a:chExt cx="4256669" cy="4885519"/>
            </a:xfrm>
          </p:grpSpPr>
          <p:grpSp>
            <p:nvGrpSpPr>
              <p:cNvPr id="5" name="组合 4">
                <a:extLst>
                  <a:ext uri="{FF2B5EF4-FFF2-40B4-BE49-F238E27FC236}">
                    <a16:creationId xmlns:a16="http://schemas.microsoft.com/office/drawing/2014/main" id="{3EB82E1D-6D01-4F3B-93A3-C4498CF2CF30}"/>
                  </a:ext>
                </a:extLst>
              </p:cNvPr>
              <p:cNvGrpSpPr/>
              <p:nvPr/>
            </p:nvGrpSpPr>
            <p:grpSpPr>
              <a:xfrm>
                <a:off x="4567183" y="1156102"/>
                <a:ext cx="3995360" cy="4591499"/>
                <a:chOff x="4162886" y="1663044"/>
                <a:chExt cx="3995360" cy="4591499"/>
              </a:xfrm>
            </p:grpSpPr>
            <p:sp>
              <p:nvSpPr>
                <p:cNvPr id="25" name="圆角矩形 8">
                  <a:extLst>
                    <a:ext uri="{FF2B5EF4-FFF2-40B4-BE49-F238E27FC236}">
                      <a16:creationId xmlns:a16="http://schemas.microsoft.com/office/drawing/2014/main" id="{6E2FD496-C5EF-4090-A1D4-0060118A2C42}"/>
                    </a:ext>
                  </a:extLst>
                </p:cNvPr>
                <p:cNvSpPr/>
                <p:nvPr/>
              </p:nvSpPr>
              <p:spPr>
                <a:xfrm>
                  <a:off x="4162889" y="1663044"/>
                  <a:ext cx="3995357"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背景及意义</a:t>
                  </a:r>
                </a:p>
              </p:txBody>
            </p:sp>
            <p:sp>
              <p:nvSpPr>
                <p:cNvPr id="27" name="圆角矩形 10">
                  <a:extLst>
                    <a:ext uri="{FF2B5EF4-FFF2-40B4-BE49-F238E27FC236}">
                      <a16:creationId xmlns:a16="http://schemas.microsoft.com/office/drawing/2014/main" id="{E44F4C31-4348-4C12-B667-068052EA51A2}"/>
                    </a:ext>
                  </a:extLst>
                </p:cNvPr>
                <p:cNvSpPr/>
                <p:nvPr/>
              </p:nvSpPr>
              <p:spPr>
                <a:xfrm>
                  <a:off x="4162888" y="2451091"/>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C00000"/>
                      </a:solidFill>
                      <a:latin typeface="微软雅黑" panose="020B0503020204020204" charset="-122"/>
                      <a:ea typeface="微软雅黑" panose="020B0503020204020204" charset="-122"/>
                    </a:rPr>
                    <a:t>国内外现状</a:t>
                  </a:r>
                </a:p>
              </p:txBody>
            </p:sp>
            <p:sp>
              <p:nvSpPr>
                <p:cNvPr id="30" name="圆角矩形 12">
                  <a:extLst>
                    <a:ext uri="{FF2B5EF4-FFF2-40B4-BE49-F238E27FC236}">
                      <a16:creationId xmlns:a16="http://schemas.microsoft.com/office/drawing/2014/main" id="{34786462-B193-485B-A1DE-799746A71AB9}"/>
                    </a:ext>
                  </a:extLst>
                </p:cNvPr>
                <p:cNvSpPr/>
                <p:nvPr/>
              </p:nvSpPr>
              <p:spPr>
                <a:xfrm>
                  <a:off x="4162887" y="3244002"/>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内容及思路</a:t>
                  </a:r>
                </a:p>
              </p:txBody>
            </p:sp>
            <p:sp>
              <p:nvSpPr>
                <p:cNvPr id="32" name="圆角矩形 32">
                  <a:extLst>
                    <a:ext uri="{FF2B5EF4-FFF2-40B4-BE49-F238E27FC236}">
                      <a16:creationId xmlns:a16="http://schemas.microsoft.com/office/drawing/2014/main" id="{D57FE528-BC43-46ED-B4BF-DE6902C3E1CE}"/>
                    </a:ext>
                  </a:extLst>
                </p:cNvPr>
                <p:cNvSpPr/>
                <p:nvPr/>
              </p:nvSpPr>
              <p:spPr>
                <a:xfrm>
                  <a:off x="4162887" y="4038127"/>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难点创新点</a:t>
                  </a:r>
                </a:p>
              </p:txBody>
            </p:sp>
            <p:sp>
              <p:nvSpPr>
                <p:cNvPr id="34" name="圆角矩形 15">
                  <a:extLst>
                    <a:ext uri="{FF2B5EF4-FFF2-40B4-BE49-F238E27FC236}">
                      <a16:creationId xmlns:a16="http://schemas.microsoft.com/office/drawing/2014/main" id="{49FEF2CB-2AF1-4D49-8F4C-3ABC0C36D1C9}"/>
                    </a:ext>
                  </a:extLst>
                </p:cNvPr>
                <p:cNvSpPr/>
                <p:nvPr/>
              </p:nvSpPr>
              <p:spPr>
                <a:xfrm>
                  <a:off x="4162886" y="5677506"/>
                  <a:ext cx="3995359"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进度及安排</a:t>
                  </a:r>
                </a:p>
              </p:txBody>
            </p:sp>
            <p:sp>
              <p:nvSpPr>
                <p:cNvPr id="17" name="圆角矩形 12">
                  <a:extLst>
                    <a:ext uri="{FF2B5EF4-FFF2-40B4-BE49-F238E27FC236}">
                      <a16:creationId xmlns:a16="http://schemas.microsoft.com/office/drawing/2014/main" id="{C06C5E62-8431-40B2-B7EE-BB1D0C25364B}"/>
                    </a:ext>
                  </a:extLst>
                </p:cNvPr>
                <p:cNvSpPr/>
                <p:nvPr/>
              </p:nvSpPr>
              <p:spPr>
                <a:xfrm>
                  <a:off x="4162887" y="4761759"/>
                  <a:ext cx="3995358" cy="577037"/>
                </a:xfrm>
                <a:prstGeom prst="roundRect">
                  <a:avLst/>
                </a:prstGeom>
                <a:noFill/>
                <a:ln w="381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b="1" dirty="0">
                    <a:solidFill>
                      <a:srgbClr val="032166"/>
                    </a:solidFill>
                    <a:latin typeface="微软雅黑" panose="020B0503020204020204" charset="-122"/>
                    <a:ea typeface="微软雅黑" panose="020B0503020204020204" charset="-122"/>
                  </a:endParaRPr>
                </a:p>
              </p:txBody>
            </p:sp>
          </p:grpSp>
          <p:grpSp>
            <p:nvGrpSpPr>
              <p:cNvPr id="6" name="组合 5">
                <a:extLst>
                  <a:ext uri="{FF2B5EF4-FFF2-40B4-BE49-F238E27FC236}">
                    <a16:creationId xmlns:a16="http://schemas.microsoft.com/office/drawing/2014/main" id="{DB52FE80-222F-4768-9697-A37BF8E442ED}"/>
                  </a:ext>
                </a:extLst>
              </p:cNvPr>
              <p:cNvGrpSpPr/>
              <p:nvPr/>
            </p:nvGrpSpPr>
            <p:grpSpPr>
              <a:xfrm>
                <a:off x="4305874" y="991365"/>
                <a:ext cx="944219" cy="4885519"/>
                <a:chOff x="3725757" y="1433165"/>
                <a:chExt cx="944219" cy="4885519"/>
              </a:xfrm>
            </p:grpSpPr>
            <p:sp>
              <p:nvSpPr>
                <p:cNvPr id="24" name="文本框 23">
                  <a:extLst>
                    <a:ext uri="{FF2B5EF4-FFF2-40B4-BE49-F238E27FC236}">
                      <a16:creationId xmlns:a16="http://schemas.microsoft.com/office/drawing/2014/main" id="{A799F622-FA6B-4B49-B741-5A560D70AB29}"/>
                    </a:ext>
                  </a:extLst>
                </p:cNvPr>
                <p:cNvSpPr txBox="1"/>
                <p:nvPr/>
              </p:nvSpPr>
              <p:spPr>
                <a:xfrm>
                  <a:off x="3725759" y="1433165"/>
                  <a:ext cx="944217"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一、</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6" name="文本框 25">
                  <a:extLst>
                    <a:ext uri="{FF2B5EF4-FFF2-40B4-BE49-F238E27FC236}">
                      <a16:creationId xmlns:a16="http://schemas.microsoft.com/office/drawing/2014/main" id="{D2676843-BBAD-4D50-A506-C95FDB1ED122}"/>
                    </a:ext>
                  </a:extLst>
                </p:cNvPr>
                <p:cNvSpPr txBox="1"/>
                <p:nvPr/>
              </p:nvSpPr>
              <p:spPr>
                <a:xfrm>
                  <a:off x="3725759" y="2286518"/>
                  <a:ext cx="820933" cy="825419"/>
                </a:xfrm>
                <a:prstGeom prst="rect">
                  <a:avLst/>
                </a:prstGeom>
                <a:noFill/>
              </p:spPr>
              <p:txBody>
                <a:bodyPr wrap="square" rtlCol="0">
                  <a:spAutoFit/>
                </a:bodyPr>
                <a:lstStyle/>
                <a:p>
                  <a:pPr algn="r">
                    <a:lnSpc>
                      <a:spcPct val="150000"/>
                    </a:lnSpc>
                  </a:pPr>
                  <a:r>
                    <a:rPr lang="zh-CN" altLang="en-US" sz="3600" b="1" dirty="0">
                      <a:solidFill>
                        <a:srgbClr val="C0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二、</a:t>
                  </a:r>
                  <a:endParaRPr lang="en-US" altLang="zh-CN" sz="3600" b="1" dirty="0">
                    <a:solidFill>
                      <a:srgbClr val="C0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29" name="文本框 28">
                  <a:extLst>
                    <a:ext uri="{FF2B5EF4-FFF2-40B4-BE49-F238E27FC236}">
                      <a16:creationId xmlns:a16="http://schemas.microsoft.com/office/drawing/2014/main" id="{56BFA56F-42E5-43E6-BB15-06FBAFFC9CA6}"/>
                    </a:ext>
                  </a:extLst>
                </p:cNvPr>
                <p:cNvSpPr txBox="1"/>
                <p:nvPr/>
              </p:nvSpPr>
              <p:spPr>
                <a:xfrm>
                  <a:off x="3725758" y="308691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三、</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文本框 30">
                  <a:extLst>
                    <a:ext uri="{FF2B5EF4-FFF2-40B4-BE49-F238E27FC236}">
                      <a16:creationId xmlns:a16="http://schemas.microsoft.com/office/drawing/2014/main" id="{06BD135E-6D72-4941-86AD-32B857AB0192}"/>
                    </a:ext>
                  </a:extLst>
                </p:cNvPr>
                <p:cNvSpPr txBox="1"/>
                <p:nvPr/>
              </p:nvSpPr>
              <p:spPr>
                <a:xfrm>
                  <a:off x="3725758" y="382327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四、</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文本框 32">
                  <a:extLst>
                    <a:ext uri="{FF2B5EF4-FFF2-40B4-BE49-F238E27FC236}">
                      <a16:creationId xmlns:a16="http://schemas.microsoft.com/office/drawing/2014/main" id="{24204821-2151-4E94-B5FF-9DBD678FE426}"/>
                    </a:ext>
                  </a:extLst>
                </p:cNvPr>
                <p:cNvSpPr txBox="1"/>
                <p:nvPr/>
              </p:nvSpPr>
              <p:spPr>
                <a:xfrm>
                  <a:off x="3747136" y="4635348"/>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五、</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sp>
              <p:nvSpPr>
                <p:cNvPr id="18" name="文本框 17">
                  <a:extLst>
                    <a:ext uri="{FF2B5EF4-FFF2-40B4-BE49-F238E27FC236}">
                      <a16:creationId xmlns:a16="http://schemas.microsoft.com/office/drawing/2014/main" id="{3FE804F9-78CD-4458-9FC8-B7BBB0BFF104}"/>
                    </a:ext>
                  </a:extLst>
                </p:cNvPr>
                <p:cNvSpPr txBox="1"/>
                <p:nvPr/>
              </p:nvSpPr>
              <p:spPr>
                <a:xfrm>
                  <a:off x="3725757" y="5493265"/>
                  <a:ext cx="820933" cy="825419"/>
                </a:xfrm>
                <a:prstGeom prst="rect">
                  <a:avLst/>
                </a:prstGeom>
                <a:noFill/>
              </p:spPr>
              <p:txBody>
                <a:bodyPr wrap="square" rtlCol="0">
                  <a:spAutoFit/>
                </a:bodyPr>
                <a:lstStyle/>
                <a:p>
                  <a:pPr algn="r">
                    <a:lnSpc>
                      <a:spcPct val="150000"/>
                    </a:lnSpc>
                  </a:pPr>
                  <a:r>
                    <a:rPr lang="zh-CN" altLang="en-US"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rPr>
                    <a:t>六、</a:t>
                  </a:r>
                  <a:endParaRPr lang="en-US" altLang="zh-CN" sz="3600" b="1" dirty="0">
                    <a:solidFill>
                      <a:srgbClr val="032166"/>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Aparajita" panose="020B0604020202020204" pitchFamily="34" charset="0"/>
                  </a:endParaRPr>
                </a:p>
              </p:txBody>
            </p:sp>
          </p:grpSp>
        </p:grpSp>
        <p:sp>
          <p:nvSpPr>
            <p:cNvPr id="2" name="矩形 1">
              <a:extLst>
                <a:ext uri="{FF2B5EF4-FFF2-40B4-BE49-F238E27FC236}">
                  <a16:creationId xmlns:a16="http://schemas.microsoft.com/office/drawing/2014/main" id="{45C3EB8E-E0D5-4EF3-A737-9E66A06BE571}"/>
                </a:ext>
              </a:extLst>
            </p:cNvPr>
            <p:cNvSpPr/>
            <p:nvPr/>
          </p:nvSpPr>
          <p:spPr>
            <a:xfrm>
              <a:off x="4846996" y="4144220"/>
              <a:ext cx="3313218" cy="825419"/>
            </a:xfrm>
            <a:prstGeom prst="rect">
              <a:avLst/>
            </a:prstGeom>
          </p:spPr>
          <p:txBody>
            <a:bodyPr wrap="square">
              <a:spAutoFit/>
            </a:bodyPr>
            <a:lstStyle/>
            <a:p>
              <a:pPr algn="ctr">
                <a:lnSpc>
                  <a:spcPct val="150000"/>
                </a:lnSpc>
              </a:pPr>
              <a:r>
                <a:rPr lang="zh-CN" altLang="en-US" sz="3600" b="1" dirty="0">
                  <a:solidFill>
                    <a:srgbClr val="032166"/>
                  </a:solidFill>
                  <a:latin typeface="微软雅黑" panose="020B0503020204020204" charset="-122"/>
                  <a:ea typeface="微软雅黑" panose="020B0503020204020204" charset="-122"/>
                </a:rPr>
                <a:t>数据及方法</a:t>
              </a:r>
            </a:p>
          </p:txBody>
        </p:sp>
      </p:grpSp>
    </p:spTree>
    <p:extLst>
      <p:ext uri="{BB962C8B-B14F-4D97-AF65-F5344CB8AC3E}">
        <p14:creationId xmlns:p14="http://schemas.microsoft.com/office/powerpoint/2010/main" val="529150628"/>
      </p:ext>
    </p:extLst>
  </p:cSld>
  <p:clrMapOvr>
    <a:masterClrMapping/>
  </p:clrMapOvr>
  <mc:AlternateContent xmlns:mc="http://schemas.openxmlformats.org/markup-compatibility/2006" xmlns:p14="http://schemas.microsoft.com/office/powerpoint/2010/main">
    <mc:Choice Requires="p14">
      <p:transition spd="slow" p14:dur="2000" advTm="871"/>
    </mc:Choice>
    <mc:Fallback xmlns="">
      <p:transition spd="slow" advTm="8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01EDDEC6-223F-41C3-82F4-F8A3B02CFEA5}"/>
              </a:ext>
            </a:extLst>
          </p:cNvPr>
          <p:cNvSpPr txBox="1"/>
          <p:nvPr/>
        </p:nvSpPr>
        <p:spPr>
          <a:xfrm>
            <a:off x="473302" y="222589"/>
            <a:ext cx="72655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3200" b="1" dirty="0">
                <a:solidFill>
                  <a:srgbClr val="445469"/>
                </a:solidFill>
                <a:effectLst>
                  <a:outerShdw blurRad="38100" dist="38100" dir="2700000" algn="tl">
                    <a:srgbClr val="000000">
                      <a:alpha val="43137"/>
                    </a:srgbClr>
                  </a:outerShdw>
                </a:effectLst>
                <a:latin typeface="Arial" panose="020B0604020202020204" pitchFamily="34" charset="0"/>
              </a:rPr>
              <a:t>国内外研究现状</a:t>
            </a:r>
          </a:p>
        </p:txBody>
      </p:sp>
      <p:cxnSp>
        <p:nvCxnSpPr>
          <p:cNvPr id="48" name="直接连接符 47">
            <a:extLst>
              <a:ext uri="{FF2B5EF4-FFF2-40B4-BE49-F238E27FC236}">
                <a16:creationId xmlns:a16="http://schemas.microsoft.com/office/drawing/2014/main" id="{1C2A4915-12CE-41EE-B1D2-A50FF93B7BDC}"/>
              </a:ext>
            </a:extLst>
          </p:cNvPr>
          <p:cNvCxnSpPr/>
          <p:nvPr/>
        </p:nvCxnSpPr>
        <p:spPr>
          <a:xfrm flipV="1">
            <a:off x="364648" y="1062367"/>
            <a:ext cx="6950552" cy="23452"/>
          </a:xfrm>
          <a:prstGeom prst="line">
            <a:avLst/>
          </a:prstGeom>
          <a:ln w="57150">
            <a:gradFill flip="none" rotWithShape="1">
              <a:gsLst>
                <a:gs pos="0">
                  <a:srgbClr val="1467A0"/>
                </a:gs>
                <a:gs pos="100000">
                  <a:schemeClr val="bg2">
                    <a:lumMod val="9500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7650382-F244-49ED-BD7F-F1C0A7B3A783}"/>
              </a:ext>
            </a:extLst>
          </p:cNvPr>
          <p:cNvSpPr/>
          <p:nvPr/>
        </p:nvSpPr>
        <p:spPr>
          <a:xfrm>
            <a:off x="221688" y="187237"/>
            <a:ext cx="142960" cy="93188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mn-ea"/>
              <a:cs typeface="+mn-cs"/>
            </a:endParaRPr>
          </a:p>
        </p:txBody>
      </p:sp>
      <p:sp>
        <p:nvSpPr>
          <p:cNvPr id="50" name="文本框 49">
            <a:extLst>
              <a:ext uri="{FF2B5EF4-FFF2-40B4-BE49-F238E27FC236}">
                <a16:creationId xmlns:a16="http://schemas.microsoft.com/office/drawing/2014/main" id="{F21886AB-173E-4447-9E4E-80F8D15D93B7}"/>
              </a:ext>
            </a:extLst>
          </p:cNvPr>
          <p:cNvSpPr txBox="1"/>
          <p:nvPr/>
        </p:nvSpPr>
        <p:spPr>
          <a:xfrm>
            <a:off x="473302" y="785368"/>
            <a:ext cx="4672012" cy="276999"/>
          </a:xfrm>
          <a:prstGeom prst="rect">
            <a:avLst/>
          </a:prstGeom>
          <a:noFill/>
        </p:spPr>
        <p:txBody>
          <a:bodyPr wrap="square" rtlCol="0">
            <a:spAutoFit/>
          </a:bodyPr>
          <a:lstStyle/>
          <a:p>
            <a:pPr defTabSz="457200">
              <a:defRPr/>
            </a:pPr>
            <a:r>
              <a:rPr lang="en-US" altLang="zh-CN"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DOMESTIC &amp; INTERNATIONAL RESEARCHES</a:t>
            </a:r>
            <a:endParaRPr lang="zh-CN" altLang="en-US" sz="12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2" name="文本框 1">
            <a:extLst>
              <a:ext uri="{FF2B5EF4-FFF2-40B4-BE49-F238E27FC236}">
                <a16:creationId xmlns:a16="http://schemas.microsoft.com/office/drawing/2014/main" id="{AA640E5F-DCFA-4CFC-9E0F-7E5AE7F3B5B1}"/>
              </a:ext>
            </a:extLst>
          </p:cNvPr>
          <p:cNvSpPr txBox="1"/>
          <p:nvPr/>
        </p:nvSpPr>
        <p:spPr>
          <a:xfrm>
            <a:off x="138224" y="1936770"/>
            <a:ext cx="5145314" cy="707886"/>
          </a:xfrm>
          <a:prstGeom prst="rect">
            <a:avLst/>
          </a:prstGeom>
          <a:noFill/>
        </p:spPr>
        <p:txBody>
          <a:bodyPr wrap="square" rtlCol="0">
            <a:spAutoFit/>
          </a:bodyPr>
          <a:lstStyle/>
          <a:p>
            <a:r>
              <a:rPr lang="zh-CN" altLang="en-US" sz="2000" dirty="0">
                <a:latin typeface="+mj-ea"/>
                <a:ea typeface="+mj-ea"/>
              </a:rPr>
              <a:t>针对数据驱动的选址问题以及停车设施空间布局的研究，国内外学者已经有了广泛研究。</a:t>
            </a:r>
          </a:p>
        </p:txBody>
      </p:sp>
      <p:sp>
        <p:nvSpPr>
          <p:cNvPr id="4" name="文本框 3">
            <a:extLst>
              <a:ext uri="{FF2B5EF4-FFF2-40B4-BE49-F238E27FC236}">
                <a16:creationId xmlns:a16="http://schemas.microsoft.com/office/drawing/2014/main" id="{1FBAF979-75C7-41C1-936A-F87FB4B55F2F}"/>
              </a:ext>
            </a:extLst>
          </p:cNvPr>
          <p:cNvSpPr txBox="1"/>
          <p:nvPr/>
        </p:nvSpPr>
        <p:spPr>
          <a:xfrm>
            <a:off x="236651" y="3429000"/>
            <a:ext cx="5145314" cy="2201693"/>
          </a:xfrm>
          <a:prstGeom prst="rect">
            <a:avLst/>
          </a:prstGeom>
          <a:noFill/>
        </p:spPr>
        <p:txBody>
          <a:bodyPr wrap="square" rtlCol="0">
            <a:spAutoFit/>
          </a:bodyPr>
          <a:lstStyle/>
          <a:p>
            <a:pPr>
              <a:lnSpc>
                <a:spcPct val="140000"/>
              </a:lnSpc>
            </a:pPr>
            <a:r>
              <a:rPr lang="zh-CN" altLang="en-US" sz="2000" dirty="0">
                <a:latin typeface="+mj-ea"/>
                <a:ea typeface="+mj-ea"/>
              </a:rPr>
              <a:t>当前对于</a:t>
            </a:r>
            <a:r>
              <a:rPr lang="zh-CN" altLang="en-US" sz="2000" dirty="0">
                <a:solidFill>
                  <a:srgbClr val="0070C0"/>
                </a:solidFill>
                <a:latin typeface="+mj-ea"/>
                <a:ea typeface="+mj-ea"/>
              </a:rPr>
              <a:t>设施选址</a:t>
            </a:r>
            <a:r>
              <a:rPr lang="zh-CN" altLang="en-US" sz="2000" dirty="0">
                <a:latin typeface="+mj-ea"/>
                <a:ea typeface="+mj-ea"/>
              </a:rPr>
              <a:t>问题的研究可分为</a:t>
            </a:r>
            <a:r>
              <a:rPr lang="zh-CN" altLang="en-US" sz="2000" dirty="0">
                <a:solidFill>
                  <a:srgbClr val="0070C0"/>
                </a:solidFill>
                <a:latin typeface="+mj-ea"/>
                <a:ea typeface="+mj-ea"/>
              </a:rPr>
              <a:t>模型驱动</a:t>
            </a:r>
            <a:r>
              <a:rPr lang="zh-CN" altLang="en-US" sz="2000" dirty="0">
                <a:latin typeface="+mj-ea"/>
                <a:ea typeface="+mj-ea"/>
              </a:rPr>
              <a:t>的选址问题以及</a:t>
            </a:r>
            <a:r>
              <a:rPr lang="zh-CN" altLang="en-US" sz="2000" dirty="0">
                <a:solidFill>
                  <a:srgbClr val="0070C0"/>
                </a:solidFill>
                <a:latin typeface="+mj-ea"/>
                <a:ea typeface="+mj-ea"/>
              </a:rPr>
              <a:t>数据驱动</a:t>
            </a:r>
            <a:r>
              <a:rPr lang="zh-CN" altLang="en-US" sz="2000" dirty="0">
                <a:latin typeface="+mj-ea"/>
                <a:ea typeface="+mj-ea"/>
              </a:rPr>
              <a:t>的选址问题。 本研究对选址问题研究现状进行细化，并</a:t>
            </a:r>
            <a:r>
              <a:rPr lang="zh-CN" altLang="en-US" sz="2000" dirty="0">
                <a:solidFill>
                  <a:srgbClr val="0070C0"/>
                </a:solidFill>
                <a:latin typeface="+mj-ea"/>
                <a:ea typeface="+mj-ea"/>
              </a:rPr>
              <a:t>结合停车设施选址问题</a:t>
            </a:r>
            <a:r>
              <a:rPr lang="zh-CN" altLang="en-US" sz="2000" dirty="0">
                <a:latin typeface="+mj-ea"/>
                <a:ea typeface="+mj-ea"/>
              </a:rPr>
              <a:t>这一具体问题研究的现状进行综述。</a:t>
            </a:r>
            <a:endParaRPr lang="zh-CN" altLang="en-US" dirty="0"/>
          </a:p>
        </p:txBody>
      </p:sp>
      <p:graphicFrame>
        <p:nvGraphicFramePr>
          <p:cNvPr id="3" name="对象 2">
            <a:extLst>
              <a:ext uri="{FF2B5EF4-FFF2-40B4-BE49-F238E27FC236}">
                <a16:creationId xmlns:a16="http://schemas.microsoft.com/office/drawing/2014/main" id="{88F958EC-3B10-4B18-BE74-FC9D0DB4C301}"/>
              </a:ext>
            </a:extLst>
          </p:cNvPr>
          <p:cNvGraphicFramePr>
            <a:graphicFrameLocks noChangeAspect="1"/>
          </p:cNvGraphicFramePr>
          <p:nvPr>
            <p:extLst>
              <p:ext uri="{D42A27DB-BD31-4B8C-83A1-F6EECF244321}">
                <p14:modId xmlns:p14="http://schemas.microsoft.com/office/powerpoint/2010/main" val="4890294"/>
              </p:ext>
            </p:extLst>
          </p:nvPr>
        </p:nvGraphicFramePr>
        <p:xfrm>
          <a:off x="5472225" y="1260324"/>
          <a:ext cx="6240987" cy="5386218"/>
        </p:xfrm>
        <a:graphic>
          <a:graphicData uri="http://schemas.openxmlformats.org/presentationml/2006/ole">
            <mc:AlternateContent xmlns:mc="http://schemas.openxmlformats.org/markup-compatibility/2006">
              <mc:Choice xmlns:v="urn:schemas-microsoft-com:vml" Requires="v">
                <p:oleObj spid="_x0000_s8281" name="Visio" r:id="rId4" imgW="5076933" imgH="4381571" progId="Visio.Drawing.15">
                  <p:embed/>
                </p:oleObj>
              </mc:Choice>
              <mc:Fallback>
                <p:oleObj name="Visio" r:id="rId4" imgW="5076933" imgH="4381571" progId="Visio.Drawing.15">
                  <p:embed/>
                  <p:pic>
                    <p:nvPicPr>
                      <p:cNvPr id="0" name=""/>
                      <p:cNvPicPr/>
                      <p:nvPr/>
                    </p:nvPicPr>
                    <p:blipFill>
                      <a:blip r:embed="rId5"/>
                      <a:stretch>
                        <a:fillRect/>
                      </a:stretch>
                    </p:blipFill>
                    <p:spPr>
                      <a:xfrm>
                        <a:off x="5472225" y="1260324"/>
                        <a:ext cx="6240987" cy="5386218"/>
                      </a:xfrm>
                      <a:prstGeom prst="rect">
                        <a:avLst/>
                      </a:prstGeom>
                    </p:spPr>
                  </p:pic>
                </p:oleObj>
              </mc:Fallback>
            </mc:AlternateContent>
          </a:graphicData>
        </a:graphic>
      </p:graphicFrame>
    </p:spTree>
    <p:extLst>
      <p:ext uri="{BB962C8B-B14F-4D97-AF65-F5344CB8AC3E}">
        <p14:creationId xmlns:p14="http://schemas.microsoft.com/office/powerpoint/2010/main" val="3890252939"/>
      </p:ext>
    </p:extLst>
  </p:cSld>
  <p:clrMapOvr>
    <a:masterClrMapping/>
  </p:clrMapOvr>
  <mc:AlternateContent xmlns:mc="http://schemas.openxmlformats.org/markup-compatibility/2006" xmlns:p14="http://schemas.microsoft.com/office/powerpoint/2010/main">
    <mc:Choice Requires="p14">
      <p:transition spd="slow" p14:dur="2000" advTm="6055"/>
    </mc:Choice>
    <mc:Fallback xmlns="">
      <p:transition spd="slow" advTm="605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9f990a07-7a4a-44f4-9832-847bd4c936ac&quot;,&quot;Name&quot;:null,&quot;Kind&quot;:&quot;Custom&quot;,&quot;OldGuidesSetting&quot;:{&quot;HeaderHeight&quot;:0.0,&quot;FooterHeight&quot;:0.0,&quot;SideMargin&quot;:0.0,&quot;TopMargin&quot;:0.0,&quot;BottomMargin&quot;:0.0,&quot;IntervalMargin&quot;:0.0}}"/>
</p:tagLst>
</file>

<file path=ppt/tags/tag2.xml><?xml version="1.0" encoding="utf-8"?>
<p:tagLst xmlns:a="http://schemas.openxmlformats.org/drawingml/2006/main" xmlns:r="http://schemas.openxmlformats.org/officeDocument/2006/relationships" xmlns:p="http://schemas.openxmlformats.org/presentationml/2006/main">
  <p:tag name="TIMING" val="|1.9|2.3|2.2|1.5|1"/>
</p:tagLst>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1">
      <a:majorFont>
        <a:latin typeface="微软雅黑"/>
        <a:ea typeface=""/>
        <a:cs typeface=""/>
      </a:majorFont>
      <a:minorFont>
        <a:latin typeface="微软雅黑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themeOverride>
</file>

<file path=docProps/app.xml><?xml version="1.0" encoding="utf-8"?>
<Properties xmlns="http://schemas.openxmlformats.org/officeDocument/2006/extended-properties" xmlns:vt="http://schemas.openxmlformats.org/officeDocument/2006/docPropsVTypes">
  <Template/>
  <TotalTime>10091</TotalTime>
  <Words>2949</Words>
  <Application>Microsoft Office PowerPoint</Application>
  <PresentationFormat>宽屏</PresentationFormat>
  <Paragraphs>414</Paragraphs>
  <Slides>25</Slides>
  <Notes>25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40" baseType="lpstr">
      <vt:lpstr>-apple-system</vt:lpstr>
      <vt:lpstr>Raleway Light</vt:lpstr>
      <vt:lpstr>等线</vt:lpstr>
      <vt:lpstr>仿宋_GB2312</vt:lpstr>
      <vt:lpstr>宋体</vt:lpstr>
      <vt:lpstr>微软雅黑</vt:lpstr>
      <vt:lpstr>微软雅黑 Light</vt:lpstr>
      <vt:lpstr>Aparajita</vt:lpstr>
      <vt:lpstr>Arial</vt:lpstr>
      <vt:lpstr>Calibri</vt:lpstr>
      <vt:lpstr>Cambria Math</vt:lpstr>
      <vt:lpstr>Times New Roman</vt:lpstr>
      <vt:lpstr>Wingdings</vt:lpstr>
      <vt:lpstr>Default Theme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626713432@qq.com</dc:creator>
  <cp:lastModifiedBy>Xiaoffy</cp:lastModifiedBy>
  <cp:revision>314</cp:revision>
  <dcterms:created xsi:type="dcterms:W3CDTF">2020-11-15T09:22:58Z</dcterms:created>
  <dcterms:modified xsi:type="dcterms:W3CDTF">2021-11-23T01:33:13Z</dcterms:modified>
</cp:coreProperties>
</file>